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257" r:id="rId2"/>
    <p:sldId id="259" r:id="rId3"/>
    <p:sldId id="260" r:id="rId4"/>
    <p:sldId id="263" r:id="rId5"/>
    <p:sldId id="264" r:id="rId6"/>
    <p:sldId id="269" r:id="rId7"/>
    <p:sldId id="270" r:id="rId8"/>
    <p:sldId id="271" r:id="rId9"/>
    <p:sldId id="273" r:id="rId10"/>
    <p:sldId id="274" r:id="rId11"/>
    <p:sldId id="275" r:id="rId12"/>
    <p:sldId id="268" r:id="rId13"/>
    <p:sldId id="277" r:id="rId14"/>
    <p:sldId id="276" r:id="rId15"/>
    <p:sldId id="278" r:id="rId16"/>
    <p:sldId id="279" r:id="rId17"/>
    <p:sldId id="280" r:id="rId18"/>
    <p:sldId id="281" r:id="rId19"/>
    <p:sldId id="282" r:id="rId20"/>
    <p:sldId id="283" r:id="rId21"/>
    <p:sldId id="284" r:id="rId22"/>
    <p:sldId id="286" r:id="rId23"/>
    <p:sldId id="285" r:id="rId24"/>
    <p:sldId id="287" r:id="rId25"/>
    <p:sldId id="288" r:id="rId26"/>
    <p:sldId id="289" r:id="rId27"/>
    <p:sldId id="290" r:id="rId28"/>
    <p:sldId id="291" r:id="rId29"/>
    <p:sldId id="292" r:id="rId30"/>
    <p:sldId id="261" r:id="rId31"/>
    <p:sldId id="262" r:id="rId32"/>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909A"/>
    <a:srgbClr val="05284B"/>
    <a:srgbClr val="00A0A8"/>
    <a:srgbClr val="008B92"/>
    <a:srgbClr val="05324F"/>
    <a:srgbClr val="03989F"/>
    <a:srgbClr val="00989E"/>
    <a:srgbClr val="10586E"/>
    <a:srgbClr val="0699A0"/>
    <a:srgbClr val="0198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0" autoAdjust="0"/>
  </p:normalViewPr>
  <p:slideViewPr>
    <p:cSldViewPr snapToGrid="0">
      <p:cViewPr>
        <p:scale>
          <a:sx n="40" d="100"/>
          <a:sy n="40" d="100"/>
        </p:scale>
        <p:origin x="1205" y="139"/>
      </p:cViewPr>
      <p:guideLst>
        <p:guide orient="horz" pos="4055"/>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894E9-249E-48D1-9164-9CCC03DF2488}" type="datetimeFigureOut">
              <a:rPr lang="pt-BR" smtClean="0"/>
              <a:t>09/05/2024</a:t>
            </a:fld>
            <a:endParaRPr lang="pt-BR"/>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1D43C-C5A8-4E09-8B5F-DD349838CAFD}" type="slidenum">
              <a:rPr lang="pt-BR" smtClean="0"/>
              <a:t>‹#›</a:t>
            </a:fld>
            <a:endParaRPr lang="pt-BR"/>
          </a:p>
        </p:txBody>
      </p:sp>
    </p:spTree>
    <p:extLst>
      <p:ext uri="{BB962C8B-B14F-4D97-AF65-F5344CB8AC3E}">
        <p14:creationId xmlns:p14="http://schemas.microsoft.com/office/powerpoint/2010/main" val="417785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F3BA1E-D832-43C8-9BEB-C3B8D1CD809A}" type="datetime1">
              <a:rPr lang="pt-BR" smtClean="0"/>
              <a:t>09/05/2024</a:t>
            </a:fld>
            <a:endParaRPr lang="pt-BR"/>
          </a:p>
        </p:txBody>
      </p:sp>
      <p:sp>
        <p:nvSpPr>
          <p:cNvPr id="5" name="Footer Placeholder 4"/>
          <p:cNvSpPr>
            <a:spLocks noGrp="1"/>
          </p:cNvSpPr>
          <p:nvPr>
            <p:ph type="ftr" sz="quarter" idx="11"/>
          </p:nvPr>
        </p:nvSpPr>
        <p:spPr/>
        <p:txBody>
          <a:bodyPr/>
          <a:lstStyle/>
          <a:p>
            <a:r>
              <a:rPr lang="pt-BR"/>
              <a:t>APIs REST com OutSystems: o guia definitivo Eduardo Freitas</a:t>
            </a:r>
          </a:p>
        </p:txBody>
      </p:sp>
      <p:sp>
        <p:nvSpPr>
          <p:cNvPr id="6" name="Slide Number Placeholder 5"/>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333529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C17D8-6218-4AC0-B5A3-CAF97BCCFE6A}" type="datetime1">
              <a:rPr lang="pt-BR" smtClean="0"/>
              <a:t>09/05/2024</a:t>
            </a:fld>
            <a:endParaRPr lang="pt-BR"/>
          </a:p>
        </p:txBody>
      </p:sp>
      <p:sp>
        <p:nvSpPr>
          <p:cNvPr id="5" name="Footer Placeholder 4"/>
          <p:cNvSpPr>
            <a:spLocks noGrp="1"/>
          </p:cNvSpPr>
          <p:nvPr>
            <p:ph type="ftr" sz="quarter" idx="11"/>
          </p:nvPr>
        </p:nvSpPr>
        <p:spPr/>
        <p:txBody>
          <a:bodyPr/>
          <a:lstStyle/>
          <a:p>
            <a:r>
              <a:rPr lang="pt-BR"/>
              <a:t>APIs REST com OutSystems: o guia definitivo Eduardo Freitas</a:t>
            </a:r>
          </a:p>
        </p:txBody>
      </p:sp>
      <p:sp>
        <p:nvSpPr>
          <p:cNvPr id="6" name="Slide Number Placeholder 5"/>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385706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BC09F3-6730-4F03-9735-66899E26A37C}" type="datetime1">
              <a:rPr lang="pt-BR" smtClean="0"/>
              <a:t>09/05/2024</a:t>
            </a:fld>
            <a:endParaRPr lang="pt-BR"/>
          </a:p>
        </p:txBody>
      </p:sp>
      <p:sp>
        <p:nvSpPr>
          <p:cNvPr id="5" name="Footer Placeholder 4"/>
          <p:cNvSpPr>
            <a:spLocks noGrp="1"/>
          </p:cNvSpPr>
          <p:nvPr>
            <p:ph type="ftr" sz="quarter" idx="11"/>
          </p:nvPr>
        </p:nvSpPr>
        <p:spPr/>
        <p:txBody>
          <a:bodyPr/>
          <a:lstStyle/>
          <a:p>
            <a:r>
              <a:rPr lang="pt-BR"/>
              <a:t>APIs REST com OutSystems: o guia definitivo Eduardo Freitas</a:t>
            </a:r>
          </a:p>
        </p:txBody>
      </p:sp>
      <p:sp>
        <p:nvSpPr>
          <p:cNvPr id="6" name="Slide Number Placeholder 5"/>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214644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DF411E-35DC-4D69-91B5-D30F42C42FA9}" type="datetime1">
              <a:rPr lang="pt-BR" smtClean="0"/>
              <a:t>09/05/2024</a:t>
            </a:fld>
            <a:endParaRPr lang="pt-BR"/>
          </a:p>
        </p:txBody>
      </p:sp>
      <p:sp>
        <p:nvSpPr>
          <p:cNvPr id="5" name="Footer Placeholder 4"/>
          <p:cNvSpPr>
            <a:spLocks noGrp="1"/>
          </p:cNvSpPr>
          <p:nvPr>
            <p:ph type="ftr" sz="quarter" idx="11"/>
          </p:nvPr>
        </p:nvSpPr>
        <p:spPr/>
        <p:txBody>
          <a:bodyPr/>
          <a:lstStyle/>
          <a:p>
            <a:r>
              <a:rPr lang="pt-BR"/>
              <a:t>APIs REST com OutSystems: o guia definitivo Eduardo Freitas</a:t>
            </a:r>
          </a:p>
        </p:txBody>
      </p:sp>
      <p:sp>
        <p:nvSpPr>
          <p:cNvPr id="6" name="Slide Number Placeholder 5"/>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599860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DD4A5F-D277-4AA2-855A-CE07DC6183EB}" type="datetime1">
              <a:rPr lang="pt-BR" smtClean="0"/>
              <a:t>09/05/2024</a:t>
            </a:fld>
            <a:endParaRPr lang="pt-BR"/>
          </a:p>
        </p:txBody>
      </p:sp>
      <p:sp>
        <p:nvSpPr>
          <p:cNvPr id="5" name="Footer Placeholder 4"/>
          <p:cNvSpPr>
            <a:spLocks noGrp="1"/>
          </p:cNvSpPr>
          <p:nvPr>
            <p:ph type="ftr" sz="quarter" idx="11"/>
          </p:nvPr>
        </p:nvSpPr>
        <p:spPr/>
        <p:txBody>
          <a:bodyPr/>
          <a:lstStyle/>
          <a:p>
            <a:r>
              <a:rPr lang="pt-BR"/>
              <a:t>APIs REST com OutSystems: o guia definitivo Eduardo Freitas</a:t>
            </a:r>
          </a:p>
        </p:txBody>
      </p:sp>
      <p:sp>
        <p:nvSpPr>
          <p:cNvPr id="6" name="Slide Number Placeholder 5"/>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3190110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31FDBB-AFE4-49E5-B974-898DC706A632}" type="datetime1">
              <a:rPr lang="pt-BR" smtClean="0"/>
              <a:t>09/05/2024</a:t>
            </a:fld>
            <a:endParaRPr lang="pt-BR"/>
          </a:p>
        </p:txBody>
      </p:sp>
      <p:sp>
        <p:nvSpPr>
          <p:cNvPr id="6" name="Footer Placeholder 5"/>
          <p:cNvSpPr>
            <a:spLocks noGrp="1"/>
          </p:cNvSpPr>
          <p:nvPr>
            <p:ph type="ftr" sz="quarter" idx="11"/>
          </p:nvPr>
        </p:nvSpPr>
        <p:spPr/>
        <p:txBody>
          <a:bodyPr/>
          <a:lstStyle/>
          <a:p>
            <a:r>
              <a:rPr lang="pt-BR"/>
              <a:t>APIs REST com OutSystems: o guia definitivo Eduardo Freitas</a:t>
            </a:r>
          </a:p>
        </p:txBody>
      </p:sp>
      <p:sp>
        <p:nvSpPr>
          <p:cNvPr id="7" name="Slide Number Placeholder 6"/>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105213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4D9C55-680F-42CA-AB90-6FECDAB15203}" type="datetime1">
              <a:rPr lang="pt-BR" smtClean="0"/>
              <a:t>09/05/2024</a:t>
            </a:fld>
            <a:endParaRPr lang="pt-BR"/>
          </a:p>
        </p:txBody>
      </p:sp>
      <p:sp>
        <p:nvSpPr>
          <p:cNvPr id="8" name="Footer Placeholder 7"/>
          <p:cNvSpPr>
            <a:spLocks noGrp="1"/>
          </p:cNvSpPr>
          <p:nvPr>
            <p:ph type="ftr" sz="quarter" idx="11"/>
          </p:nvPr>
        </p:nvSpPr>
        <p:spPr/>
        <p:txBody>
          <a:bodyPr/>
          <a:lstStyle/>
          <a:p>
            <a:r>
              <a:rPr lang="pt-BR"/>
              <a:t>APIs REST com OutSystems: o guia definitivo Eduardo Freitas</a:t>
            </a:r>
          </a:p>
        </p:txBody>
      </p:sp>
      <p:sp>
        <p:nvSpPr>
          <p:cNvPr id="9" name="Slide Number Placeholder 8"/>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2075865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7B7DA9-0100-4938-B6DB-AB6EC1C134DE}" type="datetime1">
              <a:rPr lang="pt-BR" smtClean="0"/>
              <a:t>09/05/2024</a:t>
            </a:fld>
            <a:endParaRPr lang="pt-BR"/>
          </a:p>
        </p:txBody>
      </p:sp>
      <p:sp>
        <p:nvSpPr>
          <p:cNvPr id="4" name="Footer Placeholder 3"/>
          <p:cNvSpPr>
            <a:spLocks noGrp="1"/>
          </p:cNvSpPr>
          <p:nvPr>
            <p:ph type="ftr" sz="quarter" idx="11"/>
          </p:nvPr>
        </p:nvSpPr>
        <p:spPr/>
        <p:txBody>
          <a:bodyPr/>
          <a:lstStyle/>
          <a:p>
            <a:r>
              <a:rPr lang="pt-BR"/>
              <a:t>APIs REST com OutSystems: o guia definitivo Eduardo Freitas</a:t>
            </a:r>
          </a:p>
        </p:txBody>
      </p:sp>
      <p:sp>
        <p:nvSpPr>
          <p:cNvPr id="5" name="Slide Number Placeholder 4"/>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3495345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D98D48-8B46-43E5-89B4-AAA34D29A468}" type="datetime1">
              <a:rPr lang="pt-BR" smtClean="0"/>
              <a:t>09/05/2024</a:t>
            </a:fld>
            <a:endParaRPr lang="pt-BR"/>
          </a:p>
        </p:txBody>
      </p:sp>
      <p:sp>
        <p:nvSpPr>
          <p:cNvPr id="3" name="Footer Placeholder 2"/>
          <p:cNvSpPr>
            <a:spLocks noGrp="1"/>
          </p:cNvSpPr>
          <p:nvPr>
            <p:ph type="ftr" sz="quarter" idx="11"/>
          </p:nvPr>
        </p:nvSpPr>
        <p:spPr/>
        <p:txBody>
          <a:bodyPr/>
          <a:lstStyle/>
          <a:p>
            <a:r>
              <a:rPr lang="pt-BR"/>
              <a:t>APIs REST com OutSystems: o guia definitivo Eduardo Freitas</a:t>
            </a:r>
          </a:p>
        </p:txBody>
      </p:sp>
      <p:sp>
        <p:nvSpPr>
          <p:cNvPr id="4" name="Slide Number Placeholder 3"/>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232422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39B502CA-C558-47B3-AE55-A753793CE9F3}" type="datetime1">
              <a:rPr lang="pt-BR" smtClean="0"/>
              <a:t>09/05/2024</a:t>
            </a:fld>
            <a:endParaRPr lang="pt-BR"/>
          </a:p>
        </p:txBody>
      </p:sp>
      <p:sp>
        <p:nvSpPr>
          <p:cNvPr id="6" name="Footer Placeholder 5"/>
          <p:cNvSpPr>
            <a:spLocks noGrp="1"/>
          </p:cNvSpPr>
          <p:nvPr>
            <p:ph type="ftr" sz="quarter" idx="11"/>
          </p:nvPr>
        </p:nvSpPr>
        <p:spPr/>
        <p:txBody>
          <a:bodyPr/>
          <a:lstStyle/>
          <a:p>
            <a:r>
              <a:rPr lang="pt-BR"/>
              <a:t>APIs REST com OutSystems: o guia definitivo Eduardo Freitas</a:t>
            </a:r>
          </a:p>
        </p:txBody>
      </p:sp>
      <p:sp>
        <p:nvSpPr>
          <p:cNvPr id="7" name="Slide Number Placeholder 6"/>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114334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dirty="0"/>
              <a:t>Click icon to add picture</a:t>
            </a:r>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D85DD6D3-1E7B-427A-A67C-342662C792DA}" type="datetime1">
              <a:rPr lang="pt-BR" smtClean="0"/>
              <a:t>09/05/2024</a:t>
            </a:fld>
            <a:endParaRPr lang="pt-BR"/>
          </a:p>
        </p:txBody>
      </p:sp>
      <p:sp>
        <p:nvSpPr>
          <p:cNvPr id="6" name="Footer Placeholder 5"/>
          <p:cNvSpPr>
            <a:spLocks noGrp="1"/>
          </p:cNvSpPr>
          <p:nvPr>
            <p:ph type="ftr" sz="quarter" idx="11"/>
          </p:nvPr>
        </p:nvSpPr>
        <p:spPr/>
        <p:txBody>
          <a:bodyPr/>
          <a:lstStyle/>
          <a:p>
            <a:r>
              <a:rPr lang="pt-BR"/>
              <a:t>APIs REST com OutSystems: o guia definitivo Eduardo Freitas</a:t>
            </a:r>
          </a:p>
        </p:txBody>
      </p:sp>
      <p:sp>
        <p:nvSpPr>
          <p:cNvPr id="7" name="Slide Number Placeholder 6"/>
          <p:cNvSpPr>
            <a:spLocks noGrp="1"/>
          </p:cNvSpPr>
          <p:nvPr>
            <p:ph type="sldNum" sz="quarter" idx="12"/>
          </p:nvPr>
        </p:nvSpPr>
        <p:spPr/>
        <p:txBody>
          <a:bodyPr/>
          <a:lstStyle/>
          <a:p>
            <a:fld id="{04F8ABFF-6CF9-4D17-822C-CC607973C9F7}" type="slidenum">
              <a:rPr lang="pt-BR" smtClean="0"/>
              <a:t>‹#›</a:t>
            </a:fld>
            <a:endParaRPr lang="pt-BR"/>
          </a:p>
        </p:txBody>
      </p:sp>
    </p:spTree>
    <p:extLst>
      <p:ext uri="{BB962C8B-B14F-4D97-AF65-F5344CB8AC3E}">
        <p14:creationId xmlns:p14="http://schemas.microsoft.com/office/powerpoint/2010/main" val="367622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14C9CE80-BE7A-4E7A-92B9-A8CB72D1D898}" type="datetime1">
              <a:rPr lang="pt-BR" smtClean="0"/>
              <a:t>09/05/2024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APIs REST com OutSystems: o guia definitivo Eduardo Freitas</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04F8ABFF-6CF9-4D17-822C-CC607973C9F7}" type="slidenum">
              <a:rPr lang="pt-BR" smtClean="0"/>
              <a:t>‹#›</a:t>
            </a:fld>
            <a:endParaRPr lang="pt-BR"/>
          </a:p>
        </p:txBody>
      </p:sp>
    </p:spTree>
    <p:extLst>
      <p:ext uri="{BB962C8B-B14F-4D97-AF65-F5344CB8AC3E}">
        <p14:creationId xmlns:p14="http://schemas.microsoft.com/office/powerpoint/2010/main" val="772987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wapi.dev/api/peopl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eduardoboca/prompts-recipe-to-create-a-ebook"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www.linkedin.com/in/eduardo-freitas-ehff/" TargetMode="Externa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wapi.de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baixo">
            <a:extLst>
              <a:ext uri="{FF2B5EF4-FFF2-40B4-BE49-F238E27FC236}">
                <a16:creationId xmlns:a16="http://schemas.microsoft.com/office/drawing/2014/main" id="{FB402816-0768-595F-48EB-FF83F625D211}"/>
              </a:ext>
            </a:extLst>
          </p:cNvPr>
          <p:cNvSpPr/>
          <p:nvPr/>
        </p:nvSpPr>
        <p:spPr>
          <a:xfrm>
            <a:off x="0" y="9900138"/>
            <a:ext cx="9601200" cy="3463437"/>
          </a:xfrm>
          <a:prstGeom prst="rect">
            <a:avLst/>
          </a:prstGeom>
          <a:solidFill>
            <a:srgbClr val="00A0A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Rectangle 2">
            <a:extLst>
              <a:ext uri="{FF2B5EF4-FFF2-40B4-BE49-F238E27FC236}">
                <a16:creationId xmlns:a16="http://schemas.microsoft.com/office/drawing/2014/main" id="{8573EC4C-0A63-7EA0-6121-F0CDE33C2DBC}"/>
              </a:ext>
            </a:extLst>
          </p:cNvPr>
          <p:cNvSpPr/>
          <p:nvPr/>
        </p:nvSpPr>
        <p:spPr>
          <a:xfrm>
            <a:off x="0" y="0"/>
            <a:ext cx="9601200" cy="5086350"/>
          </a:xfrm>
          <a:prstGeom prst="rect">
            <a:avLst/>
          </a:prstGeom>
          <a:solidFill>
            <a:srgbClr val="0528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4">
            <a:extLst>
              <a:ext uri="{FF2B5EF4-FFF2-40B4-BE49-F238E27FC236}">
                <a16:creationId xmlns:a16="http://schemas.microsoft.com/office/drawing/2014/main" id="{F98D6721-A844-AD93-33D3-C6F534963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5637"/>
            <a:ext cx="9601200" cy="9601200"/>
          </a:xfrm>
          <a:prstGeom prst="rect">
            <a:avLst/>
          </a:prstGeom>
        </p:spPr>
      </p:pic>
      <p:pic>
        <p:nvPicPr>
          <p:cNvPr id="8" name="Picture 7">
            <a:extLst>
              <a:ext uri="{FF2B5EF4-FFF2-40B4-BE49-F238E27FC236}">
                <a16:creationId xmlns:a16="http://schemas.microsoft.com/office/drawing/2014/main" id="{723E9403-4AFE-64A1-C95A-FB9F14CA4AB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23711" y="1802420"/>
            <a:ext cx="1466850" cy="1466850"/>
          </a:xfrm>
          <a:prstGeom prst="rect">
            <a:avLst/>
          </a:prstGeom>
          <a:noFill/>
        </p:spPr>
      </p:pic>
      <p:sp>
        <p:nvSpPr>
          <p:cNvPr id="9" name="Título">
            <a:extLst>
              <a:ext uri="{FF2B5EF4-FFF2-40B4-BE49-F238E27FC236}">
                <a16:creationId xmlns:a16="http://schemas.microsoft.com/office/drawing/2014/main" id="{44C2178E-82D6-FBB7-2612-8EFC5396F801}"/>
              </a:ext>
            </a:extLst>
          </p:cNvPr>
          <p:cNvSpPr txBox="1"/>
          <p:nvPr/>
        </p:nvSpPr>
        <p:spPr>
          <a:xfrm>
            <a:off x="0" y="10070125"/>
            <a:ext cx="9601200" cy="1938992"/>
          </a:xfrm>
          <a:prstGeom prst="rect">
            <a:avLst/>
          </a:prstGeom>
          <a:noFill/>
        </p:spPr>
        <p:txBody>
          <a:bodyPr wrap="square" rtlCol="0">
            <a:spAutoFit/>
          </a:bodyPr>
          <a:lstStyle/>
          <a:p>
            <a:pPr algn="ctr"/>
            <a:r>
              <a:rPr lang="pt-BR" sz="6000" b="1" dirty="0">
                <a:solidFill>
                  <a:schemeClr val="bg1"/>
                </a:solidFill>
                <a:effectLst/>
              </a:rPr>
              <a:t>CONSUMINDO APIs REST COM OUTSYSTEMS</a:t>
            </a:r>
            <a:endParaRPr lang="pt-BR" sz="6000" b="1" dirty="0">
              <a:solidFill>
                <a:schemeClr val="bg1"/>
              </a:solidFill>
              <a:effectLst/>
            </a:endParaRPr>
          </a:p>
        </p:txBody>
      </p:sp>
      <p:sp>
        <p:nvSpPr>
          <p:cNvPr id="13" name="Autor">
            <a:extLst>
              <a:ext uri="{FF2B5EF4-FFF2-40B4-BE49-F238E27FC236}">
                <a16:creationId xmlns:a16="http://schemas.microsoft.com/office/drawing/2014/main" id="{B540DB2E-03F3-2798-32AE-66028DDFE689}"/>
              </a:ext>
            </a:extLst>
          </p:cNvPr>
          <p:cNvSpPr txBox="1"/>
          <p:nvPr/>
        </p:nvSpPr>
        <p:spPr>
          <a:xfrm>
            <a:off x="73152" y="12267851"/>
            <a:ext cx="9381744" cy="523220"/>
          </a:xfrm>
          <a:prstGeom prst="rect">
            <a:avLst/>
          </a:prstGeom>
          <a:noFill/>
        </p:spPr>
        <p:txBody>
          <a:bodyPr wrap="square">
            <a:spAutoFit/>
          </a:bodyPr>
          <a:lstStyle/>
          <a:p>
            <a:pPr algn="r"/>
            <a:r>
              <a:rPr lang="pt-BR" sz="2800" b="1" dirty="0">
                <a:solidFill>
                  <a:schemeClr val="bg1"/>
                </a:solidFill>
              </a:rPr>
              <a:t>Eduardo Freitas  </a:t>
            </a:r>
          </a:p>
        </p:txBody>
      </p:sp>
    </p:spTree>
    <p:extLst>
      <p:ext uri="{BB962C8B-B14F-4D97-AF65-F5344CB8AC3E}">
        <p14:creationId xmlns:p14="http://schemas.microsoft.com/office/powerpoint/2010/main" val="3366308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90B84-007D-33A1-B6F2-7825E122B876}"/>
              </a:ext>
            </a:extLst>
          </p:cNvPr>
          <p:cNvSpPr/>
          <p:nvPr/>
        </p:nvSpPr>
        <p:spPr>
          <a:xfrm>
            <a:off x="0" y="36576"/>
            <a:ext cx="9601200" cy="12801600"/>
          </a:xfrm>
          <a:prstGeom prst="rect">
            <a:avLst/>
          </a:prstGeom>
          <a:solidFill>
            <a:srgbClr val="05284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 name="componente_subtitulo">
            <a:extLst>
              <a:ext uri="{FF2B5EF4-FFF2-40B4-BE49-F238E27FC236}">
                <a16:creationId xmlns:a16="http://schemas.microsoft.com/office/drawing/2014/main" id="{3A34CAD6-ECE3-272D-4107-7DAAA039CD3B}"/>
              </a:ext>
            </a:extLst>
          </p:cNvPr>
          <p:cNvSpPr txBox="1"/>
          <p:nvPr/>
        </p:nvSpPr>
        <p:spPr>
          <a:xfrm>
            <a:off x="1" y="5378317"/>
            <a:ext cx="9601199" cy="1938992"/>
          </a:xfrm>
          <a:prstGeom prst="rect">
            <a:avLst/>
          </a:prstGeom>
          <a:noFill/>
        </p:spPr>
        <p:txBody>
          <a:bodyPr wrap="square" rtlCol="0">
            <a:spAutoFit/>
          </a:bodyPr>
          <a:lstStyle/>
          <a:p>
            <a:pPr algn="ctr"/>
            <a:r>
              <a:rPr lang="pt-BR" sz="6000" dirty="0">
                <a:solidFill>
                  <a:schemeClr val="bg1"/>
                </a:solidFill>
                <a:latin typeface="Impact" panose="020B0806030902050204" pitchFamily="34" charset="0"/>
              </a:rPr>
              <a:t>APIs REST </a:t>
            </a:r>
          </a:p>
          <a:p>
            <a:pPr algn="ctr"/>
            <a:r>
              <a:rPr lang="pt-BR" sz="6000" dirty="0">
                <a:solidFill>
                  <a:schemeClr val="bg1"/>
                </a:solidFill>
                <a:latin typeface="Impact" panose="020B0806030902050204" pitchFamily="34" charset="0"/>
              </a:rPr>
              <a:t>COM OUTSYSTEMS</a:t>
            </a:r>
          </a:p>
        </p:txBody>
      </p:sp>
      <p:sp>
        <p:nvSpPr>
          <p:cNvPr id="7" name="componente_subtitulo">
            <a:extLst>
              <a:ext uri="{FF2B5EF4-FFF2-40B4-BE49-F238E27FC236}">
                <a16:creationId xmlns:a16="http://schemas.microsoft.com/office/drawing/2014/main" id="{9C5048E1-96D0-EE4C-8BF6-529F3AA03429}"/>
              </a:ext>
            </a:extLst>
          </p:cNvPr>
          <p:cNvSpPr txBox="1"/>
          <p:nvPr/>
        </p:nvSpPr>
        <p:spPr>
          <a:xfrm>
            <a:off x="0" y="1389888"/>
            <a:ext cx="9601200" cy="4681728"/>
          </a:xfrm>
          <a:prstGeom prst="rect">
            <a:avLst/>
          </a:prstGeom>
          <a:noFill/>
          <a:ln>
            <a:noFill/>
          </a:ln>
        </p:spPr>
        <p:txBody>
          <a:bodyPr wrap="square" rtlCol="0">
            <a:spAutoFit/>
          </a:bodyPr>
          <a:lstStyle/>
          <a:p>
            <a:pPr algn="ctr"/>
            <a:r>
              <a:rPr lang="pt-BR" sz="28700" b="1" dirty="0">
                <a:ln>
                  <a:solidFill>
                    <a:srgbClr val="00A0A8"/>
                  </a:solidFill>
                </a:ln>
                <a:noFill/>
                <a:latin typeface="Impact" panose="020B0806030902050204" pitchFamily="34" charset="0"/>
              </a:rPr>
              <a:t>02	</a:t>
            </a:r>
          </a:p>
        </p:txBody>
      </p:sp>
      <p:sp>
        <p:nvSpPr>
          <p:cNvPr id="8" name="Rectangle 7">
            <a:extLst>
              <a:ext uri="{FF2B5EF4-FFF2-40B4-BE49-F238E27FC236}">
                <a16:creationId xmlns:a16="http://schemas.microsoft.com/office/drawing/2014/main" id="{620E15C5-70E4-2D55-102C-36C095FFF6DE}"/>
              </a:ext>
            </a:extLst>
          </p:cNvPr>
          <p:cNvSpPr/>
          <p:nvPr/>
        </p:nvSpPr>
        <p:spPr>
          <a:xfrm>
            <a:off x="822960" y="7251593"/>
            <a:ext cx="7936992" cy="1780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componente_titulo">
            <a:extLst>
              <a:ext uri="{FF2B5EF4-FFF2-40B4-BE49-F238E27FC236}">
                <a16:creationId xmlns:a16="http://schemas.microsoft.com/office/drawing/2014/main" id="{945CB435-F9AD-29E1-419F-64A951A8B366}"/>
              </a:ext>
            </a:extLst>
          </p:cNvPr>
          <p:cNvSpPr txBox="1"/>
          <p:nvPr/>
        </p:nvSpPr>
        <p:spPr>
          <a:xfrm>
            <a:off x="0" y="7574994"/>
            <a:ext cx="9601199" cy="2062103"/>
          </a:xfrm>
          <a:prstGeom prst="rect">
            <a:avLst/>
          </a:prstGeom>
          <a:noFill/>
        </p:spPr>
        <p:txBody>
          <a:bodyPr wrap="square" rtlCol="0">
            <a:spAutoFit/>
          </a:bodyPr>
          <a:lstStyle/>
          <a:p>
            <a:pPr algn="ctr"/>
            <a:r>
              <a:rPr lang="pt-BR" sz="3200" dirty="0">
                <a:solidFill>
                  <a:schemeClr val="bg1"/>
                </a:solidFill>
              </a:rPr>
              <a:t>Neste capítulo vamos aprender a consumir APIs REST nas aplicações OutSystems. Você deve ter o Service Studio aberto e conectado a um ambiente OutSystems (por exemplo, personal environment)</a:t>
            </a:r>
            <a:endParaRPr lang="pt-BR" sz="3200" dirty="0">
              <a:solidFill>
                <a:schemeClr val="bg1"/>
              </a:solidFill>
              <a:latin typeface="+mj-lt"/>
            </a:endParaRPr>
          </a:p>
        </p:txBody>
      </p:sp>
    </p:spTree>
    <p:extLst>
      <p:ext uri="{BB962C8B-B14F-4D97-AF65-F5344CB8AC3E}">
        <p14:creationId xmlns:p14="http://schemas.microsoft.com/office/powerpoint/2010/main" val="372789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1729901"/>
            <a:ext cx="7599368" cy="1938992"/>
          </a:xfrm>
          <a:prstGeom prst="rect">
            <a:avLst/>
          </a:prstGeom>
          <a:noFill/>
        </p:spPr>
        <p:txBody>
          <a:bodyPr wrap="square" rtlCol="0">
            <a:spAutoFit/>
          </a:bodyPr>
          <a:lstStyle/>
          <a:p>
            <a:pPr algn="l"/>
            <a:r>
              <a:rPr lang="pt-BR" sz="2400" i="0" dirty="0">
                <a:solidFill>
                  <a:srgbClr val="0D0D0D"/>
                </a:solidFill>
                <a:effectLst/>
                <a:highlight>
                  <a:srgbClr val="FFFFFF"/>
                </a:highlight>
              </a:rPr>
              <a:t>Chegou a hora de aprender a consumir APIs REST em aplicações OutSystems! E vamos aprender com um exemplo prático: utilizaremos a SWAPI (Star Wars API) como fonte de dados de uma aplicação que lista todos os personagens da saga.</a:t>
            </a: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11</a:t>
            </a:fld>
            <a:endParaRPr lang="pt-BR"/>
          </a:p>
        </p:txBody>
      </p:sp>
      <p:sp>
        <p:nvSpPr>
          <p:cNvPr id="10" name="componente_texto">
            <a:extLst>
              <a:ext uri="{FF2B5EF4-FFF2-40B4-BE49-F238E27FC236}">
                <a16:creationId xmlns:a16="http://schemas.microsoft.com/office/drawing/2014/main" id="{3D4FB920-353D-F52D-9C54-A31E310ED3AB}"/>
              </a:ext>
            </a:extLst>
          </p:cNvPr>
          <p:cNvSpPr txBox="1"/>
          <p:nvPr/>
        </p:nvSpPr>
        <p:spPr>
          <a:xfrm>
            <a:off x="904552" y="3929605"/>
            <a:ext cx="7599368" cy="1200329"/>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Na janela principal do Service Studio, crie uma aplicação Reactive Web App. Vamos chamar a aplicação de </a:t>
            </a:r>
            <a:r>
              <a:rPr lang="pt-BR" sz="2400" i="1" dirty="0">
                <a:solidFill>
                  <a:srgbClr val="0D0D0D"/>
                </a:solidFill>
                <a:highlight>
                  <a:srgbClr val="FFFFFF"/>
                </a:highlight>
                <a:latin typeface="Söhne"/>
              </a:rPr>
              <a:t>StarWarsExplorer</a:t>
            </a:r>
            <a:r>
              <a:rPr lang="pt-BR" sz="2400" dirty="0">
                <a:solidFill>
                  <a:srgbClr val="0D0D0D"/>
                </a:solidFill>
                <a:highlight>
                  <a:srgbClr val="FFFFFF"/>
                </a:highlight>
                <a:latin typeface="Söhne"/>
              </a:rPr>
              <a:t> </a:t>
            </a:r>
          </a:p>
        </p:txBody>
      </p:sp>
      <p:pic>
        <p:nvPicPr>
          <p:cNvPr id="12" name="Picture 11">
            <a:extLst>
              <a:ext uri="{FF2B5EF4-FFF2-40B4-BE49-F238E27FC236}">
                <a16:creationId xmlns:a16="http://schemas.microsoft.com/office/drawing/2014/main" id="{D7DA18F6-0839-5ECC-0209-1F1A7F06ABB1}"/>
              </a:ext>
            </a:extLst>
          </p:cNvPr>
          <p:cNvPicPr>
            <a:picLocks noChangeAspect="1"/>
          </p:cNvPicPr>
          <p:nvPr/>
        </p:nvPicPr>
        <p:blipFill>
          <a:blip r:embed="rId2"/>
          <a:stretch>
            <a:fillRect/>
          </a:stretch>
        </p:blipFill>
        <p:spPr>
          <a:xfrm>
            <a:off x="445683" y="5255828"/>
            <a:ext cx="4807193" cy="3597961"/>
          </a:xfrm>
          <a:prstGeom prst="rect">
            <a:avLst/>
          </a:prstGeom>
        </p:spPr>
      </p:pic>
      <p:pic>
        <p:nvPicPr>
          <p:cNvPr id="14" name="Picture 13">
            <a:extLst>
              <a:ext uri="{FF2B5EF4-FFF2-40B4-BE49-F238E27FC236}">
                <a16:creationId xmlns:a16="http://schemas.microsoft.com/office/drawing/2014/main" id="{83C7608F-9846-B2E3-75B8-9118B29C1C3A}"/>
              </a:ext>
            </a:extLst>
          </p:cNvPr>
          <p:cNvPicPr>
            <a:picLocks noChangeAspect="1"/>
          </p:cNvPicPr>
          <p:nvPr/>
        </p:nvPicPr>
        <p:blipFill>
          <a:blip r:embed="rId3"/>
          <a:stretch>
            <a:fillRect/>
          </a:stretch>
        </p:blipFill>
        <p:spPr>
          <a:xfrm>
            <a:off x="3662366" y="8089283"/>
            <a:ext cx="5206558" cy="3395581"/>
          </a:xfrm>
          <a:prstGeom prst="rect">
            <a:avLst/>
          </a:prstGeom>
        </p:spPr>
      </p:pic>
      <p:sp>
        <p:nvSpPr>
          <p:cNvPr id="50" name="TextBox 49">
            <a:extLst>
              <a:ext uri="{FF2B5EF4-FFF2-40B4-BE49-F238E27FC236}">
                <a16:creationId xmlns:a16="http://schemas.microsoft.com/office/drawing/2014/main" id="{35FECB5C-282C-746E-058C-35E6FB9140C3}"/>
              </a:ext>
            </a:extLst>
          </p:cNvPr>
          <p:cNvSpPr txBox="1"/>
          <p:nvPr/>
        </p:nvSpPr>
        <p:spPr>
          <a:xfrm>
            <a:off x="5815583" y="5650992"/>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1</a:t>
            </a:r>
            <a:endParaRPr lang="pt-BR" dirty="0">
              <a:solidFill>
                <a:schemeClr val="bg1"/>
              </a:solidFill>
              <a:latin typeface="Impact" panose="020B0806030902050204" pitchFamily="34" charset="0"/>
            </a:endParaRPr>
          </a:p>
        </p:txBody>
      </p:sp>
      <p:sp>
        <p:nvSpPr>
          <p:cNvPr id="51" name="TextBox 50">
            <a:extLst>
              <a:ext uri="{FF2B5EF4-FFF2-40B4-BE49-F238E27FC236}">
                <a16:creationId xmlns:a16="http://schemas.microsoft.com/office/drawing/2014/main" id="{12A2E3C5-8216-51AA-FF3B-B554CC1F17FD}"/>
              </a:ext>
            </a:extLst>
          </p:cNvPr>
          <p:cNvSpPr txBox="1"/>
          <p:nvPr/>
        </p:nvSpPr>
        <p:spPr>
          <a:xfrm>
            <a:off x="2903387" y="9876939"/>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2</a:t>
            </a:r>
            <a:endParaRPr lang="pt-BR" dirty="0">
              <a:solidFill>
                <a:schemeClr val="bg1"/>
              </a:solidFill>
              <a:latin typeface="Impact" panose="020B0806030902050204" pitchFamily="34" charset="0"/>
            </a:endParaRPr>
          </a:p>
        </p:txBody>
      </p:sp>
    </p:spTree>
    <p:extLst>
      <p:ext uri="{BB962C8B-B14F-4D97-AF65-F5344CB8AC3E}">
        <p14:creationId xmlns:p14="http://schemas.microsoft.com/office/powerpoint/2010/main" val="16571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12</a:t>
            </a:fld>
            <a:endParaRPr lang="pt-BR"/>
          </a:p>
        </p:txBody>
      </p:sp>
      <p:pic>
        <p:nvPicPr>
          <p:cNvPr id="16" name="Picture 15">
            <a:extLst>
              <a:ext uri="{FF2B5EF4-FFF2-40B4-BE49-F238E27FC236}">
                <a16:creationId xmlns:a16="http://schemas.microsoft.com/office/drawing/2014/main" id="{94A63D0A-4E9E-8E52-C668-10CECC8A6D87}"/>
              </a:ext>
            </a:extLst>
          </p:cNvPr>
          <p:cNvPicPr>
            <a:picLocks noChangeAspect="1"/>
          </p:cNvPicPr>
          <p:nvPr/>
        </p:nvPicPr>
        <p:blipFill>
          <a:blip r:embed="rId2"/>
          <a:stretch>
            <a:fillRect/>
          </a:stretch>
        </p:blipFill>
        <p:spPr>
          <a:xfrm>
            <a:off x="1532020" y="2738284"/>
            <a:ext cx="6165443" cy="3952207"/>
          </a:xfrm>
          <a:prstGeom prst="rect">
            <a:avLst/>
          </a:prstGeom>
        </p:spPr>
      </p:pic>
      <p:pic>
        <p:nvPicPr>
          <p:cNvPr id="18" name="Picture 17">
            <a:extLst>
              <a:ext uri="{FF2B5EF4-FFF2-40B4-BE49-F238E27FC236}">
                <a16:creationId xmlns:a16="http://schemas.microsoft.com/office/drawing/2014/main" id="{05108174-475A-690B-B930-ACF61F613464}"/>
              </a:ext>
            </a:extLst>
          </p:cNvPr>
          <p:cNvPicPr>
            <a:picLocks noChangeAspect="1"/>
          </p:cNvPicPr>
          <p:nvPr/>
        </p:nvPicPr>
        <p:blipFill>
          <a:blip r:embed="rId3"/>
          <a:stretch>
            <a:fillRect/>
          </a:stretch>
        </p:blipFill>
        <p:spPr>
          <a:xfrm>
            <a:off x="2662436" y="7438971"/>
            <a:ext cx="6701020" cy="4328458"/>
          </a:xfrm>
          <a:prstGeom prst="rect">
            <a:avLst/>
          </a:prstGeom>
        </p:spPr>
      </p:pic>
      <p:sp>
        <p:nvSpPr>
          <p:cNvPr id="33" name="TextBox 32">
            <a:extLst>
              <a:ext uri="{FF2B5EF4-FFF2-40B4-BE49-F238E27FC236}">
                <a16:creationId xmlns:a16="http://schemas.microsoft.com/office/drawing/2014/main" id="{5AED1F5A-71C0-1FD6-75F6-14F0549331AE}"/>
              </a:ext>
            </a:extLst>
          </p:cNvPr>
          <p:cNvSpPr txBox="1"/>
          <p:nvPr/>
        </p:nvSpPr>
        <p:spPr>
          <a:xfrm>
            <a:off x="617925" y="2738284"/>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3</a:t>
            </a:r>
            <a:endParaRPr lang="pt-BR" dirty="0">
              <a:solidFill>
                <a:schemeClr val="bg1"/>
              </a:solidFill>
              <a:latin typeface="Impact" panose="020B0806030902050204" pitchFamily="34" charset="0"/>
            </a:endParaRPr>
          </a:p>
        </p:txBody>
      </p:sp>
      <p:sp>
        <p:nvSpPr>
          <p:cNvPr id="34" name="TextBox 33">
            <a:extLst>
              <a:ext uri="{FF2B5EF4-FFF2-40B4-BE49-F238E27FC236}">
                <a16:creationId xmlns:a16="http://schemas.microsoft.com/office/drawing/2014/main" id="{F80F9369-13BA-6CC6-71A2-7EDD3F79EA9A}"/>
              </a:ext>
            </a:extLst>
          </p:cNvPr>
          <p:cNvSpPr txBox="1"/>
          <p:nvPr/>
        </p:nvSpPr>
        <p:spPr>
          <a:xfrm>
            <a:off x="1719071" y="9310812"/>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4</a:t>
            </a:r>
            <a:endParaRPr lang="pt-BR" dirty="0">
              <a:solidFill>
                <a:schemeClr val="bg1"/>
              </a:solidFill>
              <a:latin typeface="Impact" panose="020B0806030902050204" pitchFamily="34" charset="0"/>
            </a:endParaRPr>
          </a:p>
        </p:txBody>
      </p:sp>
    </p:spTree>
    <p:extLst>
      <p:ext uri="{BB962C8B-B14F-4D97-AF65-F5344CB8AC3E}">
        <p14:creationId xmlns:p14="http://schemas.microsoft.com/office/powerpoint/2010/main" val="189862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13</a:t>
            </a:fld>
            <a:endParaRPr lang="pt-BR"/>
          </a:p>
        </p:txBody>
      </p:sp>
      <p:sp>
        <p:nvSpPr>
          <p:cNvPr id="50" name="TextBox 49">
            <a:extLst>
              <a:ext uri="{FF2B5EF4-FFF2-40B4-BE49-F238E27FC236}">
                <a16:creationId xmlns:a16="http://schemas.microsoft.com/office/drawing/2014/main" id="{35FECB5C-282C-746E-058C-35E6FB9140C3}"/>
              </a:ext>
            </a:extLst>
          </p:cNvPr>
          <p:cNvSpPr txBox="1"/>
          <p:nvPr/>
        </p:nvSpPr>
        <p:spPr>
          <a:xfrm>
            <a:off x="776535" y="2240970"/>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5</a:t>
            </a:r>
            <a:endParaRPr lang="pt-BR" dirty="0">
              <a:solidFill>
                <a:schemeClr val="bg1"/>
              </a:solidFill>
              <a:latin typeface="Impact" panose="020B0806030902050204" pitchFamily="34" charset="0"/>
            </a:endParaRPr>
          </a:p>
        </p:txBody>
      </p:sp>
      <p:pic>
        <p:nvPicPr>
          <p:cNvPr id="8" name="Picture 7">
            <a:extLst>
              <a:ext uri="{FF2B5EF4-FFF2-40B4-BE49-F238E27FC236}">
                <a16:creationId xmlns:a16="http://schemas.microsoft.com/office/drawing/2014/main" id="{421FA7A4-26D1-B254-1D63-E3EE12DCBB4E}"/>
              </a:ext>
            </a:extLst>
          </p:cNvPr>
          <p:cNvPicPr>
            <a:picLocks noChangeAspect="1"/>
          </p:cNvPicPr>
          <p:nvPr/>
        </p:nvPicPr>
        <p:blipFill>
          <a:blip r:embed="rId2"/>
          <a:stretch>
            <a:fillRect/>
          </a:stretch>
        </p:blipFill>
        <p:spPr>
          <a:xfrm>
            <a:off x="1165507" y="2914414"/>
            <a:ext cx="7270185" cy="3772608"/>
          </a:xfrm>
          <a:prstGeom prst="rect">
            <a:avLst/>
          </a:prstGeom>
        </p:spPr>
      </p:pic>
    </p:spTree>
    <p:extLst>
      <p:ext uri="{BB962C8B-B14F-4D97-AF65-F5344CB8AC3E}">
        <p14:creationId xmlns:p14="http://schemas.microsoft.com/office/powerpoint/2010/main" val="405893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14</a:t>
            </a:fld>
            <a:endParaRPr lang="pt-BR"/>
          </a:p>
        </p:txBody>
      </p:sp>
      <p:pic>
        <p:nvPicPr>
          <p:cNvPr id="3074" name="Picture 2" descr="Context menu in Service Studio showing the option to consume a REST API">
            <a:extLst>
              <a:ext uri="{FF2B5EF4-FFF2-40B4-BE49-F238E27FC236}">
                <a16:creationId xmlns:a16="http://schemas.microsoft.com/office/drawing/2014/main" id="{0B9AB9E4-D00E-C0AB-8EDF-9CF65F86E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248" y="3783354"/>
            <a:ext cx="5369428" cy="6128741"/>
          </a:xfrm>
          <a:prstGeom prst="rect">
            <a:avLst/>
          </a:prstGeom>
          <a:noFill/>
          <a:extLst>
            <a:ext uri="{909E8E84-426E-40DD-AFC4-6F175D3DCCD1}">
              <a14:hiddenFill xmlns:a14="http://schemas.microsoft.com/office/drawing/2010/main">
                <a:solidFill>
                  <a:srgbClr val="FFFFFF"/>
                </a:solidFill>
              </a14:hiddenFill>
            </a:ext>
          </a:extLst>
        </p:spPr>
      </p:pic>
      <p:sp>
        <p:nvSpPr>
          <p:cNvPr id="16" name="componente_texto">
            <a:extLst>
              <a:ext uri="{FF2B5EF4-FFF2-40B4-BE49-F238E27FC236}">
                <a16:creationId xmlns:a16="http://schemas.microsoft.com/office/drawing/2014/main" id="{87FDDA93-8E2F-6D70-BC62-D5AE3E75929E}"/>
              </a:ext>
            </a:extLst>
          </p:cNvPr>
          <p:cNvSpPr txBox="1"/>
          <p:nvPr/>
        </p:nvSpPr>
        <p:spPr>
          <a:xfrm>
            <a:off x="904552" y="2045941"/>
            <a:ext cx="7599368" cy="1200329"/>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Na aba Logic, abra a pasta Integrações.</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com o botão direito no elemento REST e selecione Consume REST API...</a:t>
            </a:r>
          </a:p>
        </p:txBody>
      </p:sp>
    </p:spTree>
    <p:extLst>
      <p:ext uri="{BB962C8B-B14F-4D97-AF65-F5344CB8AC3E}">
        <p14:creationId xmlns:p14="http://schemas.microsoft.com/office/powerpoint/2010/main" val="273727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15</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045941"/>
            <a:ext cx="7599368" cy="461665"/>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Selecione </a:t>
            </a:r>
            <a:r>
              <a:rPr lang="pt-BR" sz="2400" i="1" dirty="0">
                <a:solidFill>
                  <a:srgbClr val="0D0D0D"/>
                </a:solidFill>
                <a:highlight>
                  <a:srgbClr val="FFFFFF"/>
                </a:highlight>
                <a:latin typeface="Söhne"/>
              </a:rPr>
              <a:t>Add single method</a:t>
            </a:r>
          </a:p>
        </p:txBody>
      </p:sp>
      <p:pic>
        <p:nvPicPr>
          <p:cNvPr id="6" name="Picture 5">
            <a:extLst>
              <a:ext uri="{FF2B5EF4-FFF2-40B4-BE49-F238E27FC236}">
                <a16:creationId xmlns:a16="http://schemas.microsoft.com/office/drawing/2014/main" id="{D241BAAD-6856-C26D-934E-910A04315A35}"/>
              </a:ext>
            </a:extLst>
          </p:cNvPr>
          <p:cNvPicPr>
            <a:picLocks noChangeAspect="1"/>
          </p:cNvPicPr>
          <p:nvPr/>
        </p:nvPicPr>
        <p:blipFill>
          <a:blip r:embed="rId2"/>
          <a:stretch>
            <a:fillRect/>
          </a:stretch>
        </p:blipFill>
        <p:spPr>
          <a:xfrm>
            <a:off x="1263904" y="3054866"/>
            <a:ext cx="7677214" cy="6265562"/>
          </a:xfrm>
          <a:prstGeom prst="rect">
            <a:avLst/>
          </a:prstGeom>
        </p:spPr>
      </p:pic>
    </p:spTree>
    <p:extLst>
      <p:ext uri="{BB962C8B-B14F-4D97-AF65-F5344CB8AC3E}">
        <p14:creationId xmlns:p14="http://schemas.microsoft.com/office/powerpoint/2010/main" val="3832864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16</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045941"/>
            <a:ext cx="7599368" cy="1569660"/>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Selecione o método GET</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Selecione a aba Test</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Digite a URL da swapi para listar os personagens da série:</a:t>
            </a:r>
          </a:p>
          <a:p>
            <a:pPr algn="l"/>
            <a:r>
              <a:rPr lang="pt-BR" sz="2400" dirty="0">
                <a:solidFill>
                  <a:srgbClr val="0D0D0D"/>
                </a:solidFill>
                <a:highlight>
                  <a:srgbClr val="FFFFFF"/>
                </a:highlight>
                <a:latin typeface="Söhne"/>
              </a:rPr>
              <a:t>		</a:t>
            </a:r>
            <a:r>
              <a:rPr lang="pt-BR" sz="2400" dirty="0">
                <a:solidFill>
                  <a:srgbClr val="0D0D0D"/>
                </a:solidFill>
                <a:highlight>
                  <a:srgbClr val="FFFFFF"/>
                </a:highlight>
                <a:latin typeface="Söhne"/>
                <a:hlinkClick r:id="rId2"/>
              </a:rPr>
              <a:t>https://swapi.dev/api/people</a:t>
            </a:r>
            <a:endParaRPr lang="pt-BR" sz="2400" dirty="0">
              <a:solidFill>
                <a:srgbClr val="0D0D0D"/>
              </a:solidFill>
              <a:highlight>
                <a:srgbClr val="FFFFFF"/>
              </a:highlight>
              <a:latin typeface="Söhne"/>
            </a:endParaRPr>
          </a:p>
        </p:txBody>
      </p:sp>
      <p:pic>
        <p:nvPicPr>
          <p:cNvPr id="8" name="Picture 7">
            <a:extLst>
              <a:ext uri="{FF2B5EF4-FFF2-40B4-BE49-F238E27FC236}">
                <a16:creationId xmlns:a16="http://schemas.microsoft.com/office/drawing/2014/main" id="{8E7F3CDD-0683-D74A-A4CA-4848A9E6C373}"/>
              </a:ext>
            </a:extLst>
          </p:cNvPr>
          <p:cNvPicPr>
            <a:picLocks noChangeAspect="1"/>
          </p:cNvPicPr>
          <p:nvPr/>
        </p:nvPicPr>
        <p:blipFill>
          <a:blip r:embed="rId3"/>
          <a:stretch>
            <a:fillRect/>
          </a:stretch>
        </p:blipFill>
        <p:spPr>
          <a:xfrm>
            <a:off x="1267879" y="4090629"/>
            <a:ext cx="7443714" cy="6937035"/>
          </a:xfrm>
          <a:prstGeom prst="rect">
            <a:avLst/>
          </a:prstGeom>
        </p:spPr>
      </p:pic>
    </p:spTree>
    <p:extLst>
      <p:ext uri="{BB962C8B-B14F-4D97-AF65-F5344CB8AC3E}">
        <p14:creationId xmlns:p14="http://schemas.microsoft.com/office/powerpoint/2010/main" val="303397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17</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045941"/>
            <a:ext cx="7599368" cy="1200329"/>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Cliqem em </a:t>
            </a:r>
            <a:r>
              <a:rPr lang="pt-BR" sz="2400" i="1" dirty="0">
                <a:solidFill>
                  <a:srgbClr val="0D0D0D"/>
                </a:solidFill>
                <a:highlight>
                  <a:srgbClr val="FFFFFF"/>
                </a:highlight>
                <a:latin typeface="Söhne"/>
              </a:rPr>
              <a:t>Copy to response body</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em </a:t>
            </a:r>
            <a:r>
              <a:rPr lang="pt-BR" sz="2400" i="1" dirty="0">
                <a:solidFill>
                  <a:srgbClr val="0D0D0D"/>
                </a:solidFill>
                <a:highlight>
                  <a:srgbClr val="FFFFFF"/>
                </a:highlight>
                <a:latin typeface="Söhne"/>
              </a:rPr>
              <a:t>Finish</a:t>
            </a:r>
          </a:p>
          <a:p>
            <a:pPr marL="342900" indent="-342900" algn="l">
              <a:buFont typeface="Wingdings" panose="05000000000000000000" pitchFamily="2" charset="2"/>
              <a:buChar char="Ø"/>
            </a:pPr>
            <a:endParaRPr lang="pt-BR" sz="2400" i="1" dirty="0">
              <a:solidFill>
                <a:srgbClr val="0D0D0D"/>
              </a:solidFill>
              <a:highlight>
                <a:srgbClr val="FFFFFF"/>
              </a:highlight>
              <a:latin typeface="Söhne"/>
            </a:endParaRPr>
          </a:p>
        </p:txBody>
      </p:sp>
      <p:pic>
        <p:nvPicPr>
          <p:cNvPr id="6" name="Picture 5">
            <a:extLst>
              <a:ext uri="{FF2B5EF4-FFF2-40B4-BE49-F238E27FC236}">
                <a16:creationId xmlns:a16="http://schemas.microsoft.com/office/drawing/2014/main" id="{C09AC3BA-485F-07D1-1D7D-AA0F0659A09B}"/>
              </a:ext>
            </a:extLst>
          </p:cNvPr>
          <p:cNvPicPr>
            <a:picLocks noChangeAspect="1"/>
          </p:cNvPicPr>
          <p:nvPr/>
        </p:nvPicPr>
        <p:blipFill>
          <a:blip r:embed="rId2"/>
          <a:stretch>
            <a:fillRect/>
          </a:stretch>
        </p:blipFill>
        <p:spPr>
          <a:xfrm>
            <a:off x="1025843" y="3246270"/>
            <a:ext cx="7718560" cy="7145668"/>
          </a:xfrm>
          <a:prstGeom prst="rect">
            <a:avLst/>
          </a:prstGeom>
        </p:spPr>
      </p:pic>
    </p:spTree>
    <p:extLst>
      <p:ext uri="{BB962C8B-B14F-4D97-AF65-F5344CB8AC3E}">
        <p14:creationId xmlns:p14="http://schemas.microsoft.com/office/powerpoint/2010/main" val="2416222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18</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3380965"/>
            <a:ext cx="7599368" cy="461665"/>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Cria um elemento REST API</a:t>
            </a:r>
            <a:endParaRPr lang="pt-BR" sz="2400" i="1" dirty="0">
              <a:solidFill>
                <a:srgbClr val="0D0D0D"/>
              </a:solidFill>
              <a:highlight>
                <a:srgbClr val="FFFFFF"/>
              </a:highlight>
              <a:latin typeface="Söhne"/>
            </a:endParaRPr>
          </a:p>
        </p:txBody>
      </p:sp>
      <p:pic>
        <p:nvPicPr>
          <p:cNvPr id="10" name="Picture 9">
            <a:extLst>
              <a:ext uri="{FF2B5EF4-FFF2-40B4-BE49-F238E27FC236}">
                <a16:creationId xmlns:a16="http://schemas.microsoft.com/office/drawing/2014/main" id="{79C91A4A-0482-23C0-19AF-E2CF729BE74C}"/>
              </a:ext>
            </a:extLst>
          </p:cNvPr>
          <p:cNvPicPr>
            <a:picLocks noChangeAspect="1"/>
          </p:cNvPicPr>
          <p:nvPr/>
        </p:nvPicPr>
        <p:blipFill>
          <a:blip r:embed="rId2"/>
          <a:stretch>
            <a:fillRect/>
          </a:stretch>
        </p:blipFill>
        <p:spPr>
          <a:xfrm>
            <a:off x="1158279" y="4100512"/>
            <a:ext cx="6707785" cy="5080064"/>
          </a:xfrm>
          <a:prstGeom prst="rect">
            <a:avLst/>
          </a:prstGeom>
        </p:spPr>
      </p:pic>
      <p:sp>
        <p:nvSpPr>
          <p:cNvPr id="13" name="TextBox 12">
            <a:extLst>
              <a:ext uri="{FF2B5EF4-FFF2-40B4-BE49-F238E27FC236}">
                <a16:creationId xmlns:a16="http://schemas.microsoft.com/office/drawing/2014/main" id="{622B34A2-E35D-5F8F-5B05-3E0D64606D84}"/>
              </a:ext>
            </a:extLst>
          </p:cNvPr>
          <p:cNvSpPr txBox="1"/>
          <p:nvPr/>
        </p:nvSpPr>
        <p:spPr>
          <a:xfrm>
            <a:off x="904552" y="1983486"/>
            <a:ext cx="7599368" cy="1077218"/>
          </a:xfrm>
          <a:prstGeom prst="rect">
            <a:avLst/>
          </a:prstGeom>
          <a:solidFill>
            <a:srgbClr val="04909A"/>
          </a:solidFill>
        </p:spPr>
        <p:txBody>
          <a:bodyPr wrap="square" rtlCol="0">
            <a:spAutoFit/>
          </a:bodyPr>
          <a:lstStyle/>
          <a:p>
            <a:r>
              <a:rPr lang="pt-BR" sz="3200" dirty="0">
                <a:solidFill>
                  <a:schemeClr val="bg1"/>
                </a:solidFill>
                <a:latin typeface="+mj-lt"/>
              </a:rPr>
              <a:t>E agora assista ao show do Service Studio!</a:t>
            </a:r>
            <a:br>
              <a:rPr lang="pt-BR" sz="3200" dirty="0">
                <a:solidFill>
                  <a:schemeClr val="bg1"/>
                </a:solidFill>
                <a:latin typeface="+mj-lt"/>
              </a:rPr>
            </a:br>
            <a:r>
              <a:rPr lang="pt-BR" sz="3200" dirty="0">
                <a:solidFill>
                  <a:schemeClr val="bg1"/>
                </a:solidFill>
                <a:latin typeface="+mj-lt"/>
              </a:rPr>
              <a:t>Olha o que ele faz! Olha o que ele faz!</a:t>
            </a:r>
          </a:p>
        </p:txBody>
      </p:sp>
    </p:spTree>
    <p:extLst>
      <p:ext uri="{BB962C8B-B14F-4D97-AF65-F5344CB8AC3E}">
        <p14:creationId xmlns:p14="http://schemas.microsoft.com/office/powerpoint/2010/main" val="3208107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19</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830997"/>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Cria um método REST API com os parâmetros de entrada e saída correspondentes</a:t>
            </a:r>
            <a:endParaRPr lang="pt-BR" sz="2400" i="1" dirty="0">
              <a:solidFill>
                <a:srgbClr val="0D0D0D"/>
              </a:solidFill>
              <a:highlight>
                <a:srgbClr val="FFFFFF"/>
              </a:highlight>
              <a:latin typeface="Söhne"/>
            </a:endParaRPr>
          </a:p>
        </p:txBody>
      </p:sp>
      <p:pic>
        <p:nvPicPr>
          <p:cNvPr id="6" name="Picture 5">
            <a:extLst>
              <a:ext uri="{FF2B5EF4-FFF2-40B4-BE49-F238E27FC236}">
                <a16:creationId xmlns:a16="http://schemas.microsoft.com/office/drawing/2014/main" id="{28892715-D7EA-9931-D72A-AF5C4E8CA1AF}"/>
              </a:ext>
            </a:extLst>
          </p:cNvPr>
          <p:cNvPicPr>
            <a:picLocks noChangeAspect="1"/>
          </p:cNvPicPr>
          <p:nvPr/>
        </p:nvPicPr>
        <p:blipFill>
          <a:blip r:embed="rId2"/>
          <a:stretch>
            <a:fillRect/>
          </a:stretch>
        </p:blipFill>
        <p:spPr>
          <a:xfrm>
            <a:off x="994410" y="3614617"/>
            <a:ext cx="4371975" cy="6677025"/>
          </a:xfrm>
          <a:prstGeom prst="rect">
            <a:avLst/>
          </a:prstGeom>
        </p:spPr>
      </p:pic>
    </p:spTree>
    <p:extLst>
      <p:ext uri="{BB962C8B-B14F-4D97-AF65-F5344CB8AC3E}">
        <p14:creationId xmlns:p14="http://schemas.microsoft.com/office/powerpoint/2010/main" val="261418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A0A8"/>
            </a:gs>
            <a:gs pos="74000">
              <a:schemeClr val="accent1">
                <a:lumMod val="45000"/>
                <a:lumOff val="55000"/>
              </a:schemeClr>
            </a:gs>
            <a:gs pos="83000">
              <a:schemeClr val="accent1">
                <a:lumMod val="45000"/>
                <a:lumOff val="55000"/>
              </a:schemeClr>
            </a:gs>
            <a:gs pos="100000">
              <a:srgbClr val="008B92"/>
            </a:gs>
          </a:gsLst>
          <a:lin ang="108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90B84-007D-33A1-B6F2-7825E122B876}"/>
              </a:ext>
            </a:extLst>
          </p:cNvPr>
          <p:cNvSpPr/>
          <p:nvPr/>
        </p:nvSpPr>
        <p:spPr>
          <a:xfrm>
            <a:off x="0" y="36576"/>
            <a:ext cx="9601200" cy="12801600"/>
          </a:xfrm>
          <a:prstGeom prst="rect">
            <a:avLst/>
          </a:prstGeom>
          <a:solidFill>
            <a:srgbClr val="05284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 name="componente_subtitulo">
            <a:extLst>
              <a:ext uri="{FF2B5EF4-FFF2-40B4-BE49-F238E27FC236}">
                <a16:creationId xmlns:a16="http://schemas.microsoft.com/office/drawing/2014/main" id="{3A34CAD6-ECE3-272D-4107-7DAAA039CD3B}"/>
              </a:ext>
            </a:extLst>
          </p:cNvPr>
          <p:cNvSpPr txBox="1"/>
          <p:nvPr/>
        </p:nvSpPr>
        <p:spPr>
          <a:xfrm>
            <a:off x="1" y="5140573"/>
            <a:ext cx="9601199" cy="1446550"/>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INTRODUÇÃO	</a:t>
            </a:r>
          </a:p>
        </p:txBody>
      </p:sp>
      <p:sp>
        <p:nvSpPr>
          <p:cNvPr id="8" name="Rectangle 7">
            <a:extLst>
              <a:ext uri="{FF2B5EF4-FFF2-40B4-BE49-F238E27FC236}">
                <a16:creationId xmlns:a16="http://schemas.microsoft.com/office/drawing/2014/main" id="{620E15C5-70E4-2D55-102C-36C095FFF6DE}"/>
              </a:ext>
            </a:extLst>
          </p:cNvPr>
          <p:cNvSpPr/>
          <p:nvPr/>
        </p:nvSpPr>
        <p:spPr>
          <a:xfrm>
            <a:off x="822960" y="6648089"/>
            <a:ext cx="7936992" cy="1780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3326079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20</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830997"/>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Mapeia os tipos de dados REST em tipos de dados OutSystems</a:t>
            </a:r>
            <a:endParaRPr lang="pt-BR" sz="2400" i="1" dirty="0">
              <a:solidFill>
                <a:srgbClr val="0D0D0D"/>
              </a:solidFill>
              <a:highlight>
                <a:srgbClr val="FFFFFF"/>
              </a:highlight>
              <a:latin typeface="Söhne"/>
            </a:endParaRPr>
          </a:p>
        </p:txBody>
      </p:sp>
      <p:pic>
        <p:nvPicPr>
          <p:cNvPr id="12" name="Picture 11">
            <a:extLst>
              <a:ext uri="{FF2B5EF4-FFF2-40B4-BE49-F238E27FC236}">
                <a16:creationId xmlns:a16="http://schemas.microsoft.com/office/drawing/2014/main" id="{7DFF1311-616B-ECB5-0FDF-DA49347D4BB5}"/>
              </a:ext>
            </a:extLst>
          </p:cNvPr>
          <p:cNvPicPr>
            <a:picLocks noChangeAspect="1"/>
          </p:cNvPicPr>
          <p:nvPr/>
        </p:nvPicPr>
        <p:blipFill>
          <a:blip r:embed="rId2"/>
          <a:stretch>
            <a:fillRect/>
          </a:stretch>
        </p:blipFill>
        <p:spPr>
          <a:xfrm>
            <a:off x="1115378" y="3474529"/>
            <a:ext cx="5305425" cy="7096125"/>
          </a:xfrm>
          <a:prstGeom prst="rect">
            <a:avLst/>
          </a:prstGeom>
        </p:spPr>
      </p:pic>
    </p:spTree>
    <p:extLst>
      <p:ext uri="{BB962C8B-B14F-4D97-AF65-F5344CB8AC3E}">
        <p14:creationId xmlns:p14="http://schemas.microsoft.com/office/powerpoint/2010/main" val="229305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21</a:t>
            </a:fld>
            <a:endParaRPr lang="pt-BR"/>
          </a:p>
        </p:txBody>
      </p:sp>
      <p:sp>
        <p:nvSpPr>
          <p:cNvPr id="4" name="componente_texto">
            <a:extLst>
              <a:ext uri="{FF2B5EF4-FFF2-40B4-BE49-F238E27FC236}">
                <a16:creationId xmlns:a16="http://schemas.microsoft.com/office/drawing/2014/main" id="{946295D3-7810-F1DE-E374-65EC2F561D17}"/>
              </a:ext>
            </a:extLst>
          </p:cNvPr>
          <p:cNvSpPr txBox="1"/>
          <p:nvPr/>
        </p:nvSpPr>
        <p:spPr>
          <a:xfrm>
            <a:off x="904552" y="3380965"/>
            <a:ext cx="7599368" cy="461665"/>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Crie uma tela </a:t>
            </a:r>
            <a:r>
              <a:rPr lang="pt-BR" sz="2400" i="1" dirty="0">
                <a:solidFill>
                  <a:srgbClr val="0D0D0D"/>
                </a:solidFill>
                <a:highlight>
                  <a:srgbClr val="FFFFFF"/>
                </a:highlight>
                <a:latin typeface="Söhne"/>
              </a:rPr>
              <a:t>Personagens</a:t>
            </a:r>
          </a:p>
        </p:txBody>
      </p:sp>
      <p:pic>
        <p:nvPicPr>
          <p:cNvPr id="8" name="Picture 7">
            <a:extLst>
              <a:ext uri="{FF2B5EF4-FFF2-40B4-BE49-F238E27FC236}">
                <a16:creationId xmlns:a16="http://schemas.microsoft.com/office/drawing/2014/main" id="{BE0164AC-1369-8BE6-EDDF-E8B919CEE6B9}"/>
              </a:ext>
            </a:extLst>
          </p:cNvPr>
          <p:cNvPicPr>
            <a:picLocks noChangeAspect="1"/>
          </p:cNvPicPr>
          <p:nvPr/>
        </p:nvPicPr>
        <p:blipFill>
          <a:blip r:embed="rId2"/>
          <a:stretch>
            <a:fillRect/>
          </a:stretch>
        </p:blipFill>
        <p:spPr>
          <a:xfrm>
            <a:off x="1291780" y="4024859"/>
            <a:ext cx="2847975" cy="3829050"/>
          </a:xfrm>
          <a:prstGeom prst="rect">
            <a:avLst/>
          </a:prstGeom>
        </p:spPr>
      </p:pic>
      <p:pic>
        <p:nvPicPr>
          <p:cNvPr id="11" name="Picture 10">
            <a:extLst>
              <a:ext uri="{FF2B5EF4-FFF2-40B4-BE49-F238E27FC236}">
                <a16:creationId xmlns:a16="http://schemas.microsoft.com/office/drawing/2014/main" id="{D48E52E9-EAE8-AFBD-B1D5-BDEF082C508E}"/>
              </a:ext>
            </a:extLst>
          </p:cNvPr>
          <p:cNvPicPr>
            <a:picLocks noChangeAspect="1"/>
          </p:cNvPicPr>
          <p:nvPr/>
        </p:nvPicPr>
        <p:blipFill>
          <a:blip r:embed="rId3"/>
          <a:stretch>
            <a:fillRect/>
          </a:stretch>
        </p:blipFill>
        <p:spPr>
          <a:xfrm>
            <a:off x="2292667" y="7173786"/>
            <a:ext cx="6887909" cy="4078303"/>
          </a:xfrm>
          <a:prstGeom prst="rect">
            <a:avLst/>
          </a:prstGeom>
        </p:spPr>
      </p:pic>
      <p:sp>
        <p:nvSpPr>
          <p:cNvPr id="13" name="TextBox 12">
            <a:extLst>
              <a:ext uri="{FF2B5EF4-FFF2-40B4-BE49-F238E27FC236}">
                <a16:creationId xmlns:a16="http://schemas.microsoft.com/office/drawing/2014/main" id="{545CE03B-7FB1-D024-62E8-D9EC24043A66}"/>
              </a:ext>
            </a:extLst>
          </p:cNvPr>
          <p:cNvSpPr txBox="1"/>
          <p:nvPr/>
        </p:nvSpPr>
        <p:spPr>
          <a:xfrm>
            <a:off x="4139755" y="5043039"/>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1</a:t>
            </a:r>
            <a:endParaRPr lang="pt-BR" dirty="0">
              <a:solidFill>
                <a:schemeClr val="bg1"/>
              </a:solidFill>
              <a:latin typeface="Impact" panose="020B0806030902050204" pitchFamily="34" charset="0"/>
            </a:endParaRPr>
          </a:p>
        </p:txBody>
      </p:sp>
      <p:sp>
        <p:nvSpPr>
          <p:cNvPr id="14" name="TextBox 13">
            <a:extLst>
              <a:ext uri="{FF2B5EF4-FFF2-40B4-BE49-F238E27FC236}">
                <a16:creationId xmlns:a16="http://schemas.microsoft.com/office/drawing/2014/main" id="{75026CE4-C09B-7C90-AEFF-0D409C33F799}"/>
              </a:ext>
            </a:extLst>
          </p:cNvPr>
          <p:cNvSpPr txBox="1"/>
          <p:nvPr/>
        </p:nvSpPr>
        <p:spPr>
          <a:xfrm>
            <a:off x="1489614" y="9212937"/>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2</a:t>
            </a:r>
            <a:endParaRPr lang="pt-BR" dirty="0">
              <a:solidFill>
                <a:schemeClr val="bg1"/>
              </a:solidFill>
              <a:latin typeface="Impact" panose="020B0806030902050204" pitchFamily="34" charset="0"/>
            </a:endParaRPr>
          </a:p>
        </p:txBody>
      </p:sp>
      <p:sp>
        <p:nvSpPr>
          <p:cNvPr id="15" name="TextBox 14">
            <a:extLst>
              <a:ext uri="{FF2B5EF4-FFF2-40B4-BE49-F238E27FC236}">
                <a16:creationId xmlns:a16="http://schemas.microsoft.com/office/drawing/2014/main" id="{8A3D8FD6-1A89-AC85-BE7E-2A39CE80A545}"/>
              </a:ext>
            </a:extLst>
          </p:cNvPr>
          <p:cNvSpPr txBox="1"/>
          <p:nvPr/>
        </p:nvSpPr>
        <p:spPr>
          <a:xfrm>
            <a:off x="904552" y="1792955"/>
            <a:ext cx="7599368" cy="1077218"/>
          </a:xfrm>
          <a:prstGeom prst="rect">
            <a:avLst/>
          </a:prstGeom>
          <a:solidFill>
            <a:srgbClr val="04909A"/>
          </a:solidFill>
        </p:spPr>
        <p:txBody>
          <a:bodyPr wrap="square" rtlCol="0">
            <a:spAutoFit/>
          </a:bodyPr>
          <a:lstStyle/>
          <a:p>
            <a:r>
              <a:rPr lang="pt-BR" sz="3200" dirty="0">
                <a:solidFill>
                  <a:schemeClr val="bg1"/>
                </a:solidFill>
                <a:latin typeface="+mj-lt"/>
              </a:rPr>
              <a:t>Próximo passo: usar a estrutura que o Service Studio montou para criar sua tela</a:t>
            </a:r>
          </a:p>
        </p:txBody>
      </p:sp>
    </p:spTree>
    <p:extLst>
      <p:ext uri="{BB962C8B-B14F-4D97-AF65-F5344CB8AC3E}">
        <p14:creationId xmlns:p14="http://schemas.microsoft.com/office/powerpoint/2010/main" val="290123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22</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830997"/>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com o botão direito em Personagens</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em Fetch Data from other Sources</a:t>
            </a:r>
          </a:p>
        </p:txBody>
      </p:sp>
      <p:pic>
        <p:nvPicPr>
          <p:cNvPr id="9" name="Picture 8">
            <a:extLst>
              <a:ext uri="{FF2B5EF4-FFF2-40B4-BE49-F238E27FC236}">
                <a16:creationId xmlns:a16="http://schemas.microsoft.com/office/drawing/2014/main" id="{9A9834EE-1E38-0C66-6657-0E1332F40243}"/>
              </a:ext>
            </a:extLst>
          </p:cNvPr>
          <p:cNvPicPr>
            <a:picLocks noChangeAspect="1"/>
          </p:cNvPicPr>
          <p:nvPr/>
        </p:nvPicPr>
        <p:blipFill>
          <a:blip r:embed="rId2"/>
          <a:stretch>
            <a:fillRect/>
          </a:stretch>
        </p:blipFill>
        <p:spPr>
          <a:xfrm>
            <a:off x="1236791" y="3486669"/>
            <a:ext cx="5231423" cy="6108810"/>
          </a:xfrm>
          <a:prstGeom prst="rect">
            <a:avLst/>
          </a:prstGeom>
        </p:spPr>
      </p:pic>
    </p:spTree>
    <p:extLst>
      <p:ext uri="{BB962C8B-B14F-4D97-AF65-F5344CB8AC3E}">
        <p14:creationId xmlns:p14="http://schemas.microsoft.com/office/powerpoint/2010/main" val="3219066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23</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1200329"/>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Chame a action de </a:t>
            </a:r>
            <a:r>
              <a:rPr lang="pt-BR" sz="2400" i="1" dirty="0">
                <a:solidFill>
                  <a:srgbClr val="0D0D0D"/>
                </a:solidFill>
                <a:highlight>
                  <a:srgbClr val="FFFFFF"/>
                </a:highlight>
                <a:latin typeface="Söhne"/>
              </a:rPr>
              <a:t>BuscarPersonagens</a:t>
            </a:r>
          </a:p>
          <a:p>
            <a:pPr marL="342900" indent="-342900" algn="l">
              <a:buFont typeface="Wingdings" panose="05000000000000000000" pitchFamily="2" charset="2"/>
              <a:buChar char="Ø"/>
            </a:pPr>
            <a:r>
              <a:rPr lang="pt-BR" sz="2400" i="1" dirty="0">
                <a:solidFill>
                  <a:srgbClr val="0D0D0D"/>
                </a:solidFill>
                <a:highlight>
                  <a:srgbClr val="FFFFFF"/>
                </a:highlight>
                <a:latin typeface="Söhne"/>
              </a:rPr>
              <a:t>Configure o parâmetro de saída como uma lista de ResultItem</a:t>
            </a:r>
            <a:endParaRPr lang="pt-BR" sz="2400" dirty="0">
              <a:solidFill>
                <a:srgbClr val="0D0D0D"/>
              </a:solidFill>
              <a:highlight>
                <a:srgbClr val="FFFFFF"/>
              </a:highlight>
              <a:latin typeface="Söhne"/>
            </a:endParaRPr>
          </a:p>
        </p:txBody>
      </p:sp>
      <p:pic>
        <p:nvPicPr>
          <p:cNvPr id="11" name="Picture 10">
            <a:extLst>
              <a:ext uri="{FF2B5EF4-FFF2-40B4-BE49-F238E27FC236}">
                <a16:creationId xmlns:a16="http://schemas.microsoft.com/office/drawing/2014/main" id="{2EAC5A84-5D04-57F0-348A-EB92B8B4A4D7}"/>
              </a:ext>
            </a:extLst>
          </p:cNvPr>
          <p:cNvPicPr>
            <a:picLocks noChangeAspect="1"/>
          </p:cNvPicPr>
          <p:nvPr/>
        </p:nvPicPr>
        <p:blipFill>
          <a:blip r:embed="rId2"/>
          <a:stretch>
            <a:fillRect/>
          </a:stretch>
        </p:blipFill>
        <p:spPr>
          <a:xfrm>
            <a:off x="1305878" y="3934777"/>
            <a:ext cx="5114925" cy="6943725"/>
          </a:xfrm>
          <a:prstGeom prst="rect">
            <a:avLst/>
          </a:prstGeom>
        </p:spPr>
      </p:pic>
    </p:spTree>
    <p:extLst>
      <p:ext uri="{BB962C8B-B14F-4D97-AF65-F5344CB8AC3E}">
        <p14:creationId xmlns:p14="http://schemas.microsoft.com/office/powerpoint/2010/main" val="3457654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24</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830997"/>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Dentro da action BuscarPersonagens, chame o método da Swapi que obtém os personagens</a:t>
            </a:r>
          </a:p>
        </p:txBody>
      </p:sp>
      <p:pic>
        <p:nvPicPr>
          <p:cNvPr id="9" name="Picture 8">
            <a:extLst>
              <a:ext uri="{FF2B5EF4-FFF2-40B4-BE49-F238E27FC236}">
                <a16:creationId xmlns:a16="http://schemas.microsoft.com/office/drawing/2014/main" id="{64D929F6-263D-B110-A5B3-B8C4833AC589}"/>
              </a:ext>
            </a:extLst>
          </p:cNvPr>
          <p:cNvPicPr>
            <a:picLocks noChangeAspect="1"/>
          </p:cNvPicPr>
          <p:nvPr/>
        </p:nvPicPr>
        <p:blipFill>
          <a:blip r:embed="rId2"/>
          <a:stretch>
            <a:fillRect/>
          </a:stretch>
        </p:blipFill>
        <p:spPr>
          <a:xfrm>
            <a:off x="603504" y="3472737"/>
            <a:ext cx="8736763" cy="3734493"/>
          </a:xfrm>
          <a:prstGeom prst="rect">
            <a:avLst/>
          </a:prstGeom>
        </p:spPr>
      </p:pic>
    </p:spTree>
    <p:extLst>
      <p:ext uri="{BB962C8B-B14F-4D97-AF65-F5344CB8AC3E}">
        <p14:creationId xmlns:p14="http://schemas.microsoft.com/office/powerpoint/2010/main" val="2997197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25</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461665"/>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Atribua à variável Personagens o valor da saída da Swapi</a:t>
            </a:r>
          </a:p>
        </p:txBody>
      </p:sp>
      <p:pic>
        <p:nvPicPr>
          <p:cNvPr id="10" name="Picture 9">
            <a:extLst>
              <a:ext uri="{FF2B5EF4-FFF2-40B4-BE49-F238E27FC236}">
                <a16:creationId xmlns:a16="http://schemas.microsoft.com/office/drawing/2014/main" id="{E1FFFBAD-32A9-5B66-9AE6-BFA69E7BB9D1}"/>
              </a:ext>
            </a:extLst>
          </p:cNvPr>
          <p:cNvPicPr>
            <a:picLocks noChangeAspect="1"/>
          </p:cNvPicPr>
          <p:nvPr/>
        </p:nvPicPr>
        <p:blipFill>
          <a:blip r:embed="rId2"/>
          <a:stretch>
            <a:fillRect/>
          </a:stretch>
        </p:blipFill>
        <p:spPr>
          <a:xfrm>
            <a:off x="1071562" y="3498850"/>
            <a:ext cx="7458075" cy="5876925"/>
          </a:xfrm>
          <a:prstGeom prst="rect">
            <a:avLst/>
          </a:prstGeom>
        </p:spPr>
      </p:pic>
      <p:pic>
        <p:nvPicPr>
          <p:cNvPr id="12" name="Picture 11">
            <a:extLst>
              <a:ext uri="{FF2B5EF4-FFF2-40B4-BE49-F238E27FC236}">
                <a16:creationId xmlns:a16="http://schemas.microsoft.com/office/drawing/2014/main" id="{CFBF26BA-4151-AD1E-065F-F09F63472C4B}"/>
              </a:ext>
            </a:extLst>
          </p:cNvPr>
          <p:cNvPicPr>
            <a:picLocks noChangeAspect="1"/>
          </p:cNvPicPr>
          <p:nvPr/>
        </p:nvPicPr>
        <p:blipFill>
          <a:blip r:embed="rId3"/>
          <a:stretch>
            <a:fillRect/>
          </a:stretch>
        </p:blipFill>
        <p:spPr>
          <a:xfrm>
            <a:off x="4371975" y="7812944"/>
            <a:ext cx="5229225" cy="3552825"/>
          </a:xfrm>
          <a:prstGeom prst="rect">
            <a:avLst/>
          </a:prstGeom>
        </p:spPr>
      </p:pic>
      <p:sp>
        <p:nvSpPr>
          <p:cNvPr id="13" name="TextBox 12">
            <a:extLst>
              <a:ext uri="{FF2B5EF4-FFF2-40B4-BE49-F238E27FC236}">
                <a16:creationId xmlns:a16="http://schemas.microsoft.com/office/drawing/2014/main" id="{DE970489-E791-B3A8-75A7-BD266850A0F6}"/>
              </a:ext>
            </a:extLst>
          </p:cNvPr>
          <p:cNvSpPr txBox="1"/>
          <p:nvPr/>
        </p:nvSpPr>
        <p:spPr>
          <a:xfrm>
            <a:off x="357758" y="4076124"/>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1</a:t>
            </a:r>
            <a:endParaRPr lang="pt-BR" dirty="0">
              <a:solidFill>
                <a:schemeClr val="bg1"/>
              </a:solidFill>
              <a:latin typeface="Impact" panose="020B0806030902050204" pitchFamily="34" charset="0"/>
            </a:endParaRPr>
          </a:p>
        </p:txBody>
      </p:sp>
      <p:sp>
        <p:nvSpPr>
          <p:cNvPr id="14" name="TextBox 13">
            <a:extLst>
              <a:ext uri="{FF2B5EF4-FFF2-40B4-BE49-F238E27FC236}">
                <a16:creationId xmlns:a16="http://schemas.microsoft.com/office/drawing/2014/main" id="{7BBDADD1-352D-F392-B87C-1C6E4BF61556}"/>
              </a:ext>
            </a:extLst>
          </p:cNvPr>
          <p:cNvSpPr txBox="1"/>
          <p:nvPr/>
        </p:nvSpPr>
        <p:spPr>
          <a:xfrm>
            <a:off x="3658171" y="10037835"/>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2</a:t>
            </a:r>
            <a:endParaRPr lang="pt-BR" dirty="0">
              <a:solidFill>
                <a:schemeClr val="bg1"/>
              </a:solidFill>
              <a:latin typeface="Impact" panose="020B0806030902050204" pitchFamily="34" charset="0"/>
            </a:endParaRPr>
          </a:p>
        </p:txBody>
      </p:sp>
    </p:spTree>
    <p:extLst>
      <p:ext uri="{BB962C8B-B14F-4D97-AF65-F5344CB8AC3E}">
        <p14:creationId xmlns:p14="http://schemas.microsoft.com/office/powerpoint/2010/main" val="1997336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26</a:t>
            </a:fld>
            <a:endParaRPr lang="pt-BR"/>
          </a:p>
        </p:txBody>
      </p:sp>
      <p:sp>
        <p:nvSpPr>
          <p:cNvPr id="16" name="componente_texto">
            <a:extLst>
              <a:ext uri="{FF2B5EF4-FFF2-40B4-BE49-F238E27FC236}">
                <a16:creationId xmlns:a16="http://schemas.microsoft.com/office/drawing/2014/main" id="{87FDDA93-8E2F-6D70-BC62-D5AE3E75929E}"/>
              </a:ext>
            </a:extLst>
          </p:cNvPr>
          <p:cNvSpPr txBox="1"/>
          <p:nvPr/>
        </p:nvSpPr>
        <p:spPr>
          <a:xfrm>
            <a:off x="904552" y="2375125"/>
            <a:ext cx="7599368" cy="1200329"/>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Volte à tela de Personagens</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Dê o título </a:t>
            </a:r>
            <a:r>
              <a:rPr lang="pt-BR" sz="2400" i="1" dirty="0">
                <a:solidFill>
                  <a:srgbClr val="0D0D0D"/>
                </a:solidFill>
                <a:highlight>
                  <a:srgbClr val="FFFFFF"/>
                </a:highlight>
                <a:latin typeface="Söhne"/>
              </a:rPr>
              <a:t>Personagens de Star Wars</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Arraste a variável </a:t>
            </a:r>
            <a:r>
              <a:rPr lang="pt-BR" sz="2400" i="1" dirty="0">
                <a:solidFill>
                  <a:srgbClr val="0D0D0D"/>
                </a:solidFill>
                <a:highlight>
                  <a:srgbClr val="FFFFFF"/>
                </a:highlight>
                <a:latin typeface="Söhne"/>
              </a:rPr>
              <a:t>Personagens </a:t>
            </a:r>
            <a:r>
              <a:rPr lang="pt-BR" sz="2400" dirty="0">
                <a:solidFill>
                  <a:srgbClr val="0D0D0D"/>
                </a:solidFill>
                <a:highlight>
                  <a:srgbClr val="FFFFFF"/>
                </a:highlight>
                <a:latin typeface="Söhne"/>
              </a:rPr>
              <a:t>para a tela</a:t>
            </a:r>
          </a:p>
        </p:txBody>
      </p:sp>
      <p:sp>
        <p:nvSpPr>
          <p:cNvPr id="13" name="TextBox 12">
            <a:extLst>
              <a:ext uri="{FF2B5EF4-FFF2-40B4-BE49-F238E27FC236}">
                <a16:creationId xmlns:a16="http://schemas.microsoft.com/office/drawing/2014/main" id="{DE970489-E791-B3A8-75A7-BD266850A0F6}"/>
              </a:ext>
            </a:extLst>
          </p:cNvPr>
          <p:cNvSpPr txBox="1"/>
          <p:nvPr/>
        </p:nvSpPr>
        <p:spPr>
          <a:xfrm>
            <a:off x="357758" y="4076124"/>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1</a:t>
            </a:r>
            <a:endParaRPr lang="pt-BR" dirty="0">
              <a:solidFill>
                <a:schemeClr val="bg1"/>
              </a:solidFill>
              <a:latin typeface="Impact" panose="020B0806030902050204" pitchFamily="34" charset="0"/>
            </a:endParaRPr>
          </a:p>
        </p:txBody>
      </p:sp>
      <p:sp>
        <p:nvSpPr>
          <p:cNvPr id="14" name="TextBox 13">
            <a:extLst>
              <a:ext uri="{FF2B5EF4-FFF2-40B4-BE49-F238E27FC236}">
                <a16:creationId xmlns:a16="http://schemas.microsoft.com/office/drawing/2014/main" id="{7BBDADD1-352D-F392-B87C-1C6E4BF61556}"/>
              </a:ext>
            </a:extLst>
          </p:cNvPr>
          <p:cNvSpPr txBox="1"/>
          <p:nvPr/>
        </p:nvSpPr>
        <p:spPr>
          <a:xfrm>
            <a:off x="7324726" y="8633689"/>
            <a:ext cx="605219" cy="584775"/>
          </a:xfrm>
          <a:prstGeom prst="rect">
            <a:avLst/>
          </a:prstGeom>
          <a:solidFill>
            <a:srgbClr val="04909A"/>
          </a:solidFill>
        </p:spPr>
        <p:txBody>
          <a:bodyPr wrap="square" rtlCol="0">
            <a:spAutoFit/>
          </a:bodyPr>
          <a:lstStyle/>
          <a:p>
            <a:pPr algn="ctr"/>
            <a:r>
              <a:rPr lang="pt-BR" sz="3200" dirty="0">
                <a:solidFill>
                  <a:schemeClr val="bg1"/>
                </a:solidFill>
                <a:latin typeface="Impact" panose="020B0806030902050204" pitchFamily="34" charset="0"/>
              </a:rPr>
              <a:t>2</a:t>
            </a:r>
            <a:endParaRPr lang="pt-BR" dirty="0">
              <a:solidFill>
                <a:schemeClr val="bg1"/>
              </a:solidFill>
              <a:latin typeface="Impact" panose="020B0806030902050204" pitchFamily="34" charset="0"/>
            </a:endParaRPr>
          </a:p>
        </p:txBody>
      </p:sp>
      <p:pic>
        <p:nvPicPr>
          <p:cNvPr id="6" name="Picture 5">
            <a:extLst>
              <a:ext uri="{FF2B5EF4-FFF2-40B4-BE49-F238E27FC236}">
                <a16:creationId xmlns:a16="http://schemas.microsoft.com/office/drawing/2014/main" id="{E06DE290-AD7C-76C0-C3FF-51176A6EB7BF}"/>
              </a:ext>
            </a:extLst>
          </p:cNvPr>
          <p:cNvPicPr>
            <a:picLocks noChangeAspect="1"/>
          </p:cNvPicPr>
          <p:nvPr/>
        </p:nvPicPr>
        <p:blipFill>
          <a:blip r:embed="rId2"/>
          <a:stretch>
            <a:fillRect/>
          </a:stretch>
        </p:blipFill>
        <p:spPr>
          <a:xfrm>
            <a:off x="1367790" y="4366197"/>
            <a:ext cx="5791200" cy="3053542"/>
          </a:xfrm>
          <a:prstGeom prst="rect">
            <a:avLst/>
          </a:prstGeom>
        </p:spPr>
      </p:pic>
      <p:sp>
        <p:nvSpPr>
          <p:cNvPr id="31" name="Freeform: Shape 30">
            <a:extLst>
              <a:ext uri="{FF2B5EF4-FFF2-40B4-BE49-F238E27FC236}">
                <a16:creationId xmlns:a16="http://schemas.microsoft.com/office/drawing/2014/main" id="{3D879EF8-83FC-3FB0-1A5D-9F3D109A3DD3}"/>
              </a:ext>
            </a:extLst>
          </p:cNvPr>
          <p:cNvSpPr/>
          <p:nvPr/>
        </p:nvSpPr>
        <p:spPr>
          <a:xfrm>
            <a:off x="2270760" y="5561235"/>
            <a:ext cx="3770947" cy="495300"/>
          </a:xfrm>
          <a:custGeom>
            <a:avLst/>
            <a:gdLst>
              <a:gd name="connsiteX0" fmla="*/ 4400550 w 4400550"/>
              <a:gd name="connsiteY0" fmla="*/ 197238 h 797313"/>
              <a:gd name="connsiteX1" fmla="*/ 1876425 w 4400550"/>
              <a:gd name="connsiteY1" fmla="*/ 35313 h 797313"/>
              <a:gd name="connsiteX2" fmla="*/ 0 w 4400550"/>
              <a:gd name="connsiteY2" fmla="*/ 797313 h 797313"/>
              <a:gd name="connsiteX3" fmla="*/ 0 w 4400550"/>
              <a:gd name="connsiteY3" fmla="*/ 797313 h 797313"/>
            </a:gdLst>
            <a:ahLst/>
            <a:cxnLst>
              <a:cxn ang="0">
                <a:pos x="connsiteX0" y="connsiteY0"/>
              </a:cxn>
              <a:cxn ang="0">
                <a:pos x="connsiteX1" y="connsiteY1"/>
              </a:cxn>
              <a:cxn ang="0">
                <a:pos x="connsiteX2" y="connsiteY2"/>
              </a:cxn>
              <a:cxn ang="0">
                <a:pos x="connsiteX3" y="connsiteY3"/>
              </a:cxn>
            </a:cxnLst>
            <a:rect l="l" t="t" r="r" b="b"/>
            <a:pathLst>
              <a:path w="4400550" h="797313">
                <a:moveTo>
                  <a:pt x="4400550" y="197238"/>
                </a:moveTo>
                <a:cubicBezTo>
                  <a:pt x="3505200" y="66269"/>
                  <a:pt x="2609850" y="-64699"/>
                  <a:pt x="1876425" y="35313"/>
                </a:cubicBezTo>
                <a:cubicBezTo>
                  <a:pt x="1143000" y="135325"/>
                  <a:pt x="0" y="797313"/>
                  <a:pt x="0" y="797313"/>
                </a:cubicBezTo>
                <a:lnTo>
                  <a:pt x="0" y="797313"/>
                </a:lnTo>
              </a:path>
            </a:pathLst>
          </a:custGeom>
          <a:ln w="9525" cap="flat" cmpd="sng" algn="ctr">
            <a:solidFill>
              <a:srgbClr val="04909A"/>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pt-BR"/>
          </a:p>
        </p:txBody>
      </p:sp>
      <p:pic>
        <p:nvPicPr>
          <p:cNvPr id="33" name="Picture 32">
            <a:extLst>
              <a:ext uri="{FF2B5EF4-FFF2-40B4-BE49-F238E27FC236}">
                <a16:creationId xmlns:a16="http://schemas.microsoft.com/office/drawing/2014/main" id="{8D40DC09-4C73-22F2-43AB-5E123A141822}"/>
              </a:ext>
            </a:extLst>
          </p:cNvPr>
          <p:cNvPicPr>
            <a:picLocks noChangeAspect="1"/>
          </p:cNvPicPr>
          <p:nvPr/>
        </p:nvPicPr>
        <p:blipFill>
          <a:blip r:embed="rId3"/>
          <a:stretch>
            <a:fillRect/>
          </a:stretch>
        </p:blipFill>
        <p:spPr>
          <a:xfrm>
            <a:off x="1367791" y="8092355"/>
            <a:ext cx="5791200" cy="2891219"/>
          </a:xfrm>
          <a:prstGeom prst="rect">
            <a:avLst/>
          </a:prstGeom>
        </p:spPr>
      </p:pic>
    </p:spTree>
    <p:extLst>
      <p:ext uri="{BB962C8B-B14F-4D97-AF65-F5344CB8AC3E}">
        <p14:creationId xmlns:p14="http://schemas.microsoft.com/office/powerpoint/2010/main" val="2375916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dirty="0"/>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27</a:t>
            </a:fld>
            <a:endParaRPr lang="pt-BR"/>
          </a:p>
        </p:txBody>
      </p:sp>
      <p:sp>
        <p:nvSpPr>
          <p:cNvPr id="4" name="componente_texto">
            <a:extLst>
              <a:ext uri="{FF2B5EF4-FFF2-40B4-BE49-F238E27FC236}">
                <a16:creationId xmlns:a16="http://schemas.microsoft.com/office/drawing/2014/main" id="{946295D3-7810-F1DE-E374-65EC2F561D17}"/>
              </a:ext>
            </a:extLst>
          </p:cNvPr>
          <p:cNvSpPr txBox="1"/>
          <p:nvPr/>
        </p:nvSpPr>
        <p:spPr>
          <a:xfrm>
            <a:off x="776535" y="2661836"/>
            <a:ext cx="7599368" cy="461665"/>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Configure a tela para Aceitar qualquer usuário</a:t>
            </a:r>
          </a:p>
        </p:txBody>
      </p:sp>
      <p:pic>
        <p:nvPicPr>
          <p:cNvPr id="9" name="Picture 8">
            <a:extLst>
              <a:ext uri="{FF2B5EF4-FFF2-40B4-BE49-F238E27FC236}">
                <a16:creationId xmlns:a16="http://schemas.microsoft.com/office/drawing/2014/main" id="{49CD0C24-C8DF-6299-A56E-D95C31C43685}"/>
              </a:ext>
            </a:extLst>
          </p:cNvPr>
          <p:cNvPicPr>
            <a:picLocks noChangeAspect="1"/>
          </p:cNvPicPr>
          <p:nvPr/>
        </p:nvPicPr>
        <p:blipFill>
          <a:blip r:embed="rId2"/>
          <a:stretch>
            <a:fillRect/>
          </a:stretch>
        </p:blipFill>
        <p:spPr>
          <a:xfrm>
            <a:off x="3180398" y="3459831"/>
            <a:ext cx="2677639" cy="5474984"/>
          </a:xfrm>
          <a:prstGeom prst="rect">
            <a:avLst/>
          </a:prstGeom>
        </p:spPr>
      </p:pic>
      <p:sp>
        <p:nvSpPr>
          <p:cNvPr id="16" name="TextBox 15">
            <a:extLst>
              <a:ext uri="{FF2B5EF4-FFF2-40B4-BE49-F238E27FC236}">
                <a16:creationId xmlns:a16="http://schemas.microsoft.com/office/drawing/2014/main" id="{381E9822-A8DE-8113-F052-44D9F0B1F412}"/>
              </a:ext>
            </a:extLst>
          </p:cNvPr>
          <p:cNvSpPr txBox="1"/>
          <p:nvPr/>
        </p:nvSpPr>
        <p:spPr>
          <a:xfrm>
            <a:off x="904552" y="1792955"/>
            <a:ext cx="7599368" cy="584775"/>
          </a:xfrm>
          <a:prstGeom prst="rect">
            <a:avLst/>
          </a:prstGeom>
          <a:solidFill>
            <a:srgbClr val="04909A"/>
          </a:solidFill>
        </p:spPr>
        <p:txBody>
          <a:bodyPr wrap="square" rtlCol="0">
            <a:spAutoFit/>
          </a:bodyPr>
          <a:lstStyle/>
          <a:p>
            <a:r>
              <a:rPr lang="pt-BR" sz="3200" dirty="0">
                <a:solidFill>
                  <a:schemeClr val="bg1"/>
                </a:solidFill>
                <a:latin typeface="+mj-lt"/>
              </a:rPr>
              <a:t>Quase lá...</a:t>
            </a:r>
          </a:p>
        </p:txBody>
      </p:sp>
    </p:spTree>
    <p:extLst>
      <p:ext uri="{BB962C8B-B14F-4D97-AF65-F5344CB8AC3E}">
        <p14:creationId xmlns:p14="http://schemas.microsoft.com/office/powerpoint/2010/main" val="3519727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dirty="0"/>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28</a:t>
            </a:fld>
            <a:endParaRPr lang="pt-BR"/>
          </a:p>
        </p:txBody>
      </p:sp>
      <p:sp>
        <p:nvSpPr>
          <p:cNvPr id="4" name="componente_texto">
            <a:extLst>
              <a:ext uri="{FF2B5EF4-FFF2-40B4-BE49-F238E27FC236}">
                <a16:creationId xmlns:a16="http://schemas.microsoft.com/office/drawing/2014/main" id="{946295D3-7810-F1DE-E374-65EC2F561D17}"/>
              </a:ext>
            </a:extLst>
          </p:cNvPr>
          <p:cNvSpPr txBox="1"/>
          <p:nvPr/>
        </p:nvSpPr>
        <p:spPr>
          <a:xfrm>
            <a:off x="776535" y="2661836"/>
            <a:ext cx="7599368" cy="830997"/>
          </a:xfrm>
          <a:prstGeom prst="rect">
            <a:avLst/>
          </a:prstGeom>
          <a:noFill/>
        </p:spPr>
        <p:txBody>
          <a:bodyPr wrap="square" rtlCol="0">
            <a:spAutoFit/>
          </a:bodyPr>
          <a:lstStyle/>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em Publish</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Clique em Open in Browser</a:t>
            </a:r>
          </a:p>
        </p:txBody>
      </p:sp>
      <p:pic>
        <p:nvPicPr>
          <p:cNvPr id="8" name="Picture 7">
            <a:extLst>
              <a:ext uri="{FF2B5EF4-FFF2-40B4-BE49-F238E27FC236}">
                <a16:creationId xmlns:a16="http://schemas.microsoft.com/office/drawing/2014/main" id="{049E1217-024F-B57F-7A63-A5883B154BCC}"/>
              </a:ext>
            </a:extLst>
          </p:cNvPr>
          <p:cNvPicPr>
            <a:picLocks noChangeAspect="1"/>
          </p:cNvPicPr>
          <p:nvPr/>
        </p:nvPicPr>
        <p:blipFill>
          <a:blip r:embed="rId2"/>
          <a:stretch>
            <a:fillRect/>
          </a:stretch>
        </p:blipFill>
        <p:spPr>
          <a:xfrm>
            <a:off x="942975" y="3867622"/>
            <a:ext cx="7715250" cy="2819400"/>
          </a:xfrm>
          <a:prstGeom prst="rect">
            <a:avLst/>
          </a:prstGeom>
        </p:spPr>
      </p:pic>
      <p:pic>
        <p:nvPicPr>
          <p:cNvPr id="11" name="Picture 10">
            <a:extLst>
              <a:ext uri="{FF2B5EF4-FFF2-40B4-BE49-F238E27FC236}">
                <a16:creationId xmlns:a16="http://schemas.microsoft.com/office/drawing/2014/main" id="{0B7FD710-8E6D-CA1F-5831-EA406CF8015F}"/>
              </a:ext>
            </a:extLst>
          </p:cNvPr>
          <p:cNvPicPr>
            <a:picLocks noChangeAspect="1"/>
          </p:cNvPicPr>
          <p:nvPr/>
        </p:nvPicPr>
        <p:blipFill>
          <a:blip r:embed="rId3"/>
          <a:stretch>
            <a:fillRect/>
          </a:stretch>
        </p:blipFill>
        <p:spPr>
          <a:xfrm>
            <a:off x="871537" y="7348537"/>
            <a:ext cx="7858125" cy="3057525"/>
          </a:xfrm>
          <a:prstGeom prst="rect">
            <a:avLst/>
          </a:prstGeom>
        </p:spPr>
      </p:pic>
    </p:spTree>
    <p:extLst>
      <p:ext uri="{BB962C8B-B14F-4D97-AF65-F5344CB8AC3E}">
        <p14:creationId xmlns:p14="http://schemas.microsoft.com/office/powerpoint/2010/main" val="305845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8696648" cy="707886"/>
          </a:xfrm>
          <a:prstGeom prst="rect">
            <a:avLst/>
          </a:prstGeom>
          <a:noFill/>
        </p:spPr>
        <p:txBody>
          <a:bodyPr wrap="square" rtlCol="0">
            <a:spAutoFit/>
          </a:bodyPr>
          <a:lstStyle/>
          <a:p>
            <a:r>
              <a:rPr lang="pt-BR" sz="4000" dirty="0">
                <a:latin typeface="Impact" panose="020B0806030902050204" pitchFamily="34" charset="0"/>
              </a:rPr>
              <a:t>APIs REST COM OUTSYSTEMS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dirty="0"/>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29</a:t>
            </a:fld>
            <a:endParaRPr lang="pt-BR"/>
          </a:p>
        </p:txBody>
      </p:sp>
      <p:pic>
        <p:nvPicPr>
          <p:cNvPr id="8" name="Picture 7">
            <a:extLst>
              <a:ext uri="{FF2B5EF4-FFF2-40B4-BE49-F238E27FC236}">
                <a16:creationId xmlns:a16="http://schemas.microsoft.com/office/drawing/2014/main" id="{B265089C-59D6-12B8-9222-E69A5C119677}"/>
              </a:ext>
            </a:extLst>
          </p:cNvPr>
          <p:cNvPicPr>
            <a:picLocks noChangeAspect="1"/>
          </p:cNvPicPr>
          <p:nvPr/>
        </p:nvPicPr>
        <p:blipFill>
          <a:blip r:embed="rId2"/>
          <a:stretch>
            <a:fillRect/>
          </a:stretch>
        </p:blipFill>
        <p:spPr>
          <a:xfrm>
            <a:off x="466350" y="3048000"/>
            <a:ext cx="8638026" cy="4972050"/>
          </a:xfrm>
          <a:prstGeom prst="rect">
            <a:avLst/>
          </a:prstGeom>
        </p:spPr>
      </p:pic>
      <p:sp>
        <p:nvSpPr>
          <p:cNvPr id="10" name="TextBox 9">
            <a:extLst>
              <a:ext uri="{FF2B5EF4-FFF2-40B4-BE49-F238E27FC236}">
                <a16:creationId xmlns:a16="http://schemas.microsoft.com/office/drawing/2014/main" id="{FC78AD6D-1CDB-1B72-5AE9-48D611BD3324}"/>
              </a:ext>
            </a:extLst>
          </p:cNvPr>
          <p:cNvSpPr txBox="1"/>
          <p:nvPr/>
        </p:nvSpPr>
        <p:spPr>
          <a:xfrm>
            <a:off x="904552" y="1792955"/>
            <a:ext cx="7599368" cy="584775"/>
          </a:xfrm>
          <a:prstGeom prst="rect">
            <a:avLst/>
          </a:prstGeom>
          <a:solidFill>
            <a:srgbClr val="04909A"/>
          </a:solidFill>
        </p:spPr>
        <p:txBody>
          <a:bodyPr wrap="square" rtlCol="0">
            <a:spAutoFit/>
          </a:bodyPr>
          <a:lstStyle/>
          <a:p>
            <a:r>
              <a:rPr lang="pt-BR" sz="3200" dirty="0">
                <a:solidFill>
                  <a:schemeClr val="bg1"/>
                </a:solidFill>
                <a:latin typeface="+mj-lt"/>
              </a:rPr>
              <a:t>E sua aplicação está pronta!</a:t>
            </a:r>
          </a:p>
        </p:txBody>
      </p:sp>
    </p:spTree>
    <p:extLst>
      <p:ext uri="{BB962C8B-B14F-4D97-AF65-F5344CB8AC3E}">
        <p14:creationId xmlns:p14="http://schemas.microsoft.com/office/powerpoint/2010/main" val="247016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3293949"/>
            <a:ext cx="7654232" cy="5632311"/>
          </a:xfrm>
          <a:prstGeom prst="rect">
            <a:avLst/>
          </a:prstGeom>
          <a:noFill/>
        </p:spPr>
        <p:txBody>
          <a:bodyPr wrap="square" rtlCol="0">
            <a:spAutoFit/>
          </a:bodyPr>
          <a:lstStyle/>
          <a:p>
            <a:r>
              <a:rPr lang="pt-BR" sz="2400" dirty="0"/>
              <a:t>Neste eBook, vamos simplificar o entendimento e o uso de APIs REST, oferecendo exemplos práticos de código em contextos reais.</a:t>
            </a:r>
          </a:p>
          <a:p>
            <a:endParaRPr lang="pt-BR" sz="2400" dirty="0"/>
          </a:p>
          <a:p>
            <a:r>
              <a:rPr lang="pt-BR" sz="2400" dirty="0"/>
              <a:t>Dominar APIs REST é fundamental para qualquer desenvolvedor moderno. Elas permitem a comunicação eficiente entre sistemas e são essenciais para a integração de aplicativos e serviços. </a:t>
            </a:r>
          </a:p>
          <a:p>
            <a:endParaRPr lang="pt-BR" sz="2400" dirty="0"/>
          </a:p>
          <a:p>
            <a:r>
              <a:rPr lang="pt-BR" sz="2400" dirty="0"/>
              <a:t>Nosso objetivo é tornar o processo de compreensão e uso de APIs REST no OutSystems simples e acessível. Vamos abordar os fundamentos e explicar como consumir APIs, sempre fornecendo exemplos práticos ao longo do caminho.</a:t>
            </a:r>
          </a:p>
          <a:p>
            <a:endParaRPr lang="pt-BR" sz="2400" dirty="0"/>
          </a:p>
          <a:p>
            <a:r>
              <a:rPr lang="pt-BR" sz="2400" dirty="0"/>
              <a:t>Vamos começar!</a:t>
            </a: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Introdução	</a:t>
            </a:r>
          </a:p>
        </p:txBody>
      </p:sp>
      <p:sp>
        <p:nvSpPr>
          <p:cNvPr id="6" name="componente_titulo">
            <a:extLst>
              <a:ext uri="{FF2B5EF4-FFF2-40B4-BE49-F238E27FC236}">
                <a16:creationId xmlns:a16="http://schemas.microsoft.com/office/drawing/2014/main" id="{02650B5F-4C3D-289A-40B7-9CECD9B19C84}"/>
              </a:ext>
            </a:extLst>
          </p:cNvPr>
          <p:cNvSpPr txBox="1"/>
          <p:nvPr/>
        </p:nvSpPr>
        <p:spPr>
          <a:xfrm>
            <a:off x="904552" y="1985359"/>
            <a:ext cx="6520377" cy="1077218"/>
          </a:xfrm>
          <a:prstGeom prst="rect">
            <a:avLst/>
          </a:prstGeom>
          <a:noFill/>
        </p:spPr>
        <p:txBody>
          <a:bodyPr wrap="square" rtlCol="0">
            <a:spAutoFit/>
          </a:bodyPr>
          <a:lstStyle/>
          <a:p>
            <a:r>
              <a:rPr lang="pt-BR" sz="3200" dirty="0"/>
              <a:t>Bem-vindo ao guia sobre como utilizar APIs REST com o OutSystems</a:t>
            </a:r>
            <a:endParaRPr lang="pt-BR" sz="3200" dirty="0">
              <a:latin typeface="+mj-lt"/>
            </a:endParaRP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pic>
        <p:nvPicPr>
          <p:cNvPr id="9" name="Picture 8">
            <a:extLst>
              <a:ext uri="{FF2B5EF4-FFF2-40B4-BE49-F238E27FC236}">
                <a16:creationId xmlns:a16="http://schemas.microsoft.com/office/drawing/2014/main" id="{673B13B0-23F6-2088-559A-A9E083284743}"/>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3972716" y="9636692"/>
            <a:ext cx="1787329" cy="1787329"/>
          </a:xfrm>
          <a:prstGeom prst="rect">
            <a:avLst/>
          </a:prstGeom>
        </p:spPr>
      </p:pic>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3</a:t>
            </a:fld>
            <a:endParaRPr lang="pt-BR"/>
          </a:p>
        </p:txBody>
      </p:sp>
    </p:spTree>
    <p:extLst>
      <p:ext uri="{BB962C8B-B14F-4D97-AF65-F5344CB8AC3E}">
        <p14:creationId xmlns:p14="http://schemas.microsoft.com/office/powerpoint/2010/main" val="861320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90B84-007D-33A1-B6F2-7825E122B876}"/>
              </a:ext>
            </a:extLst>
          </p:cNvPr>
          <p:cNvSpPr/>
          <p:nvPr/>
        </p:nvSpPr>
        <p:spPr>
          <a:xfrm>
            <a:off x="0" y="36576"/>
            <a:ext cx="9601200" cy="12801600"/>
          </a:xfrm>
          <a:prstGeom prst="rect">
            <a:avLst/>
          </a:prstGeom>
          <a:solidFill>
            <a:srgbClr val="05284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 name="componente_subtitulo">
            <a:extLst>
              <a:ext uri="{FF2B5EF4-FFF2-40B4-BE49-F238E27FC236}">
                <a16:creationId xmlns:a16="http://schemas.microsoft.com/office/drawing/2014/main" id="{3A34CAD6-ECE3-272D-4107-7DAAA039CD3B}"/>
              </a:ext>
            </a:extLst>
          </p:cNvPr>
          <p:cNvSpPr txBox="1"/>
          <p:nvPr/>
        </p:nvSpPr>
        <p:spPr>
          <a:xfrm>
            <a:off x="1" y="6018397"/>
            <a:ext cx="9601199" cy="1446550"/>
          </a:xfrm>
          <a:prstGeom prst="rect">
            <a:avLst/>
          </a:prstGeom>
          <a:noFill/>
        </p:spPr>
        <p:txBody>
          <a:bodyPr wrap="square" rtlCol="0">
            <a:spAutoFit/>
          </a:bodyPr>
          <a:lstStyle/>
          <a:p>
            <a:pPr algn="ctr"/>
            <a:r>
              <a:rPr lang="pt-BR" sz="8800" dirty="0">
                <a:solidFill>
                  <a:schemeClr val="bg1"/>
                </a:solidFill>
                <a:latin typeface="Impact" panose="020B0806030902050204" pitchFamily="34" charset="0"/>
              </a:rPr>
              <a:t>CONCLUSÃO</a:t>
            </a:r>
          </a:p>
        </p:txBody>
      </p:sp>
      <p:sp>
        <p:nvSpPr>
          <p:cNvPr id="8" name="Rectangle 7">
            <a:extLst>
              <a:ext uri="{FF2B5EF4-FFF2-40B4-BE49-F238E27FC236}">
                <a16:creationId xmlns:a16="http://schemas.microsoft.com/office/drawing/2014/main" id="{620E15C5-70E4-2D55-102C-36C095FFF6DE}"/>
              </a:ext>
            </a:extLst>
          </p:cNvPr>
          <p:cNvSpPr/>
          <p:nvPr/>
        </p:nvSpPr>
        <p:spPr>
          <a:xfrm>
            <a:off x="822960" y="8184281"/>
            <a:ext cx="7936992" cy="1780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186570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OBRIGADO!	</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31</a:t>
            </a:fld>
            <a:endParaRPr lang="pt-BR"/>
          </a:p>
        </p:txBody>
      </p:sp>
      <p:sp>
        <p:nvSpPr>
          <p:cNvPr id="10" name="texto_componente">
            <a:extLst>
              <a:ext uri="{FF2B5EF4-FFF2-40B4-BE49-F238E27FC236}">
                <a16:creationId xmlns:a16="http://schemas.microsoft.com/office/drawing/2014/main" id="{1052B82B-0D2E-FCDC-E3DC-1D2A1F480ADF}"/>
              </a:ext>
            </a:extLst>
          </p:cNvPr>
          <p:cNvSpPr txBox="1"/>
          <p:nvPr/>
        </p:nvSpPr>
        <p:spPr>
          <a:xfrm>
            <a:off x="870768" y="2822078"/>
            <a:ext cx="7816645" cy="830997"/>
          </a:xfrm>
          <a:prstGeom prst="rect">
            <a:avLst/>
          </a:prstGeom>
          <a:noFill/>
        </p:spPr>
        <p:txBody>
          <a:bodyPr wrap="square" rtlCol="0">
            <a:spAutoFit/>
          </a:bodyPr>
          <a:lstStyle/>
          <a:p>
            <a:pPr algn="ctr"/>
            <a:r>
              <a:rPr lang="pt-BR" sz="2400" dirty="0"/>
              <a:t>Esse Ebook foi gerado por IA, e diagramado por humano.</a:t>
            </a:r>
            <a:br>
              <a:rPr lang="pt-BR" sz="2400" dirty="0"/>
            </a:br>
            <a:r>
              <a:rPr lang="pt-BR" sz="2400" dirty="0"/>
              <a:t>O passo a passo se encontra no meu Github.</a:t>
            </a:r>
          </a:p>
        </p:txBody>
      </p:sp>
      <p:sp>
        <p:nvSpPr>
          <p:cNvPr id="12" name="Retângulo 7">
            <a:extLst>
              <a:ext uri="{FF2B5EF4-FFF2-40B4-BE49-F238E27FC236}">
                <a16:creationId xmlns:a16="http://schemas.microsoft.com/office/drawing/2014/main" id="{92A5AE12-A2DD-FFCF-269F-8134151704B8}"/>
              </a:ext>
            </a:extLst>
          </p:cNvPr>
          <p:cNvSpPr/>
          <p:nvPr/>
        </p:nvSpPr>
        <p:spPr>
          <a:xfrm>
            <a:off x="870768" y="7097501"/>
            <a:ext cx="7562940" cy="64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hlinkClick r:id="rId2"/>
              </a:rPr>
              <a:t>https://github.com/eduardoboca/prompts-recipe-to-create-a-ebook</a:t>
            </a:r>
            <a:endParaRPr lang="pt-BR" b="1" dirty="0"/>
          </a:p>
        </p:txBody>
      </p:sp>
      <p:pic>
        <p:nvPicPr>
          <p:cNvPr id="13" name="Picture 2" descr="GitHub Logos and Usage · GitHub">
            <a:extLst>
              <a:ext uri="{FF2B5EF4-FFF2-40B4-BE49-F238E27FC236}">
                <a16:creationId xmlns:a16="http://schemas.microsoft.com/office/drawing/2014/main" id="{61C20700-E729-4158-9685-29115CC2399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13953" y="5587726"/>
            <a:ext cx="1676570" cy="16765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hlinkClick r:id="rId5"/>
            <a:extLst>
              <a:ext uri="{FF2B5EF4-FFF2-40B4-BE49-F238E27FC236}">
                <a16:creationId xmlns:a16="http://schemas.microsoft.com/office/drawing/2014/main" id="{0888C21E-A389-CF2A-42F8-4EE5C0C568F5}"/>
              </a:ext>
            </a:extLst>
          </p:cNvPr>
          <p:cNvPicPr>
            <a:picLocks noChangeAspect="1"/>
          </p:cNvPicPr>
          <p:nvPr/>
        </p:nvPicPr>
        <p:blipFill>
          <a:blip r:embed="rId6"/>
          <a:stretch>
            <a:fillRect/>
          </a:stretch>
        </p:blipFill>
        <p:spPr>
          <a:xfrm>
            <a:off x="95250" y="8138779"/>
            <a:ext cx="9410700" cy="3048000"/>
          </a:xfrm>
          <a:prstGeom prst="rect">
            <a:avLst/>
          </a:prstGeom>
        </p:spPr>
      </p:pic>
    </p:spTree>
    <p:extLst>
      <p:ext uri="{BB962C8B-B14F-4D97-AF65-F5344CB8AC3E}">
        <p14:creationId xmlns:p14="http://schemas.microsoft.com/office/powerpoint/2010/main" val="154429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A0A8"/>
            </a:gs>
            <a:gs pos="74000">
              <a:schemeClr val="accent1">
                <a:lumMod val="45000"/>
                <a:lumOff val="55000"/>
              </a:schemeClr>
            </a:gs>
            <a:gs pos="83000">
              <a:schemeClr val="accent1">
                <a:lumMod val="45000"/>
                <a:lumOff val="55000"/>
              </a:schemeClr>
            </a:gs>
            <a:gs pos="100000">
              <a:srgbClr val="008B92"/>
            </a:gs>
          </a:gsLst>
          <a:lin ang="108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B90B84-007D-33A1-B6F2-7825E122B876}"/>
              </a:ext>
            </a:extLst>
          </p:cNvPr>
          <p:cNvSpPr/>
          <p:nvPr/>
        </p:nvSpPr>
        <p:spPr>
          <a:xfrm>
            <a:off x="0" y="36576"/>
            <a:ext cx="9601200" cy="12801600"/>
          </a:xfrm>
          <a:prstGeom prst="rect">
            <a:avLst/>
          </a:prstGeom>
          <a:solidFill>
            <a:srgbClr val="05284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 name="componente_subtitulo">
            <a:extLst>
              <a:ext uri="{FF2B5EF4-FFF2-40B4-BE49-F238E27FC236}">
                <a16:creationId xmlns:a16="http://schemas.microsoft.com/office/drawing/2014/main" id="{3A34CAD6-ECE3-272D-4107-7DAAA039CD3B}"/>
              </a:ext>
            </a:extLst>
          </p:cNvPr>
          <p:cNvSpPr txBox="1"/>
          <p:nvPr/>
        </p:nvSpPr>
        <p:spPr>
          <a:xfrm>
            <a:off x="1" y="5744077"/>
            <a:ext cx="9601199" cy="1200329"/>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APIs REST - CONCEITOS</a:t>
            </a:r>
          </a:p>
        </p:txBody>
      </p:sp>
      <p:sp>
        <p:nvSpPr>
          <p:cNvPr id="7" name="componente_subtitulo">
            <a:extLst>
              <a:ext uri="{FF2B5EF4-FFF2-40B4-BE49-F238E27FC236}">
                <a16:creationId xmlns:a16="http://schemas.microsoft.com/office/drawing/2014/main" id="{9C5048E1-96D0-EE4C-8BF6-529F3AA03429}"/>
              </a:ext>
            </a:extLst>
          </p:cNvPr>
          <p:cNvSpPr txBox="1"/>
          <p:nvPr/>
        </p:nvSpPr>
        <p:spPr>
          <a:xfrm>
            <a:off x="0" y="1389888"/>
            <a:ext cx="9601200" cy="4681728"/>
          </a:xfrm>
          <a:prstGeom prst="rect">
            <a:avLst/>
          </a:prstGeom>
          <a:noFill/>
          <a:ln>
            <a:noFill/>
          </a:ln>
        </p:spPr>
        <p:txBody>
          <a:bodyPr wrap="square" rtlCol="0">
            <a:spAutoFit/>
          </a:bodyPr>
          <a:lstStyle/>
          <a:p>
            <a:pPr algn="ctr"/>
            <a:r>
              <a:rPr lang="pt-BR" sz="28700" b="1" dirty="0">
                <a:ln>
                  <a:solidFill>
                    <a:srgbClr val="00A0A8"/>
                  </a:solidFill>
                </a:ln>
                <a:noFill/>
                <a:latin typeface="Impact" panose="020B0806030902050204" pitchFamily="34" charset="0"/>
              </a:rPr>
              <a:t>01	</a:t>
            </a:r>
          </a:p>
        </p:txBody>
      </p:sp>
      <p:sp>
        <p:nvSpPr>
          <p:cNvPr id="8" name="Rectangle 7">
            <a:extLst>
              <a:ext uri="{FF2B5EF4-FFF2-40B4-BE49-F238E27FC236}">
                <a16:creationId xmlns:a16="http://schemas.microsoft.com/office/drawing/2014/main" id="{620E15C5-70E4-2D55-102C-36C095FFF6DE}"/>
              </a:ext>
            </a:extLst>
          </p:cNvPr>
          <p:cNvSpPr/>
          <p:nvPr/>
        </p:nvSpPr>
        <p:spPr>
          <a:xfrm>
            <a:off x="822960" y="7251593"/>
            <a:ext cx="7936992" cy="17801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componente_titulo">
            <a:extLst>
              <a:ext uri="{FF2B5EF4-FFF2-40B4-BE49-F238E27FC236}">
                <a16:creationId xmlns:a16="http://schemas.microsoft.com/office/drawing/2014/main" id="{945CB435-F9AD-29E1-419F-64A951A8B366}"/>
              </a:ext>
            </a:extLst>
          </p:cNvPr>
          <p:cNvSpPr txBox="1"/>
          <p:nvPr/>
        </p:nvSpPr>
        <p:spPr>
          <a:xfrm>
            <a:off x="0" y="7574994"/>
            <a:ext cx="9601199" cy="2554545"/>
          </a:xfrm>
          <a:prstGeom prst="rect">
            <a:avLst/>
          </a:prstGeom>
          <a:noFill/>
        </p:spPr>
        <p:txBody>
          <a:bodyPr wrap="square" rtlCol="0">
            <a:spAutoFit/>
          </a:bodyPr>
          <a:lstStyle/>
          <a:p>
            <a:pPr algn="ctr"/>
            <a:r>
              <a:rPr lang="pt-BR" sz="3200" dirty="0">
                <a:solidFill>
                  <a:schemeClr val="bg1"/>
                </a:solidFill>
              </a:rPr>
              <a:t>O que são? Onde vivem? Do que se alimentam?</a:t>
            </a:r>
            <a:br>
              <a:rPr lang="pt-BR" sz="3200" dirty="0">
                <a:solidFill>
                  <a:schemeClr val="bg1"/>
                </a:solidFill>
              </a:rPr>
            </a:br>
            <a:r>
              <a:rPr lang="pt-BR" sz="3200" dirty="0">
                <a:solidFill>
                  <a:schemeClr val="bg1"/>
                </a:solidFill>
              </a:rPr>
              <a:t>Neste capítulo você aprenderá sobre endpoints, métodos HTTP e respostas JSON, conceitos essenciais para entender como as APIs REST funcionam.</a:t>
            </a:r>
            <a:br>
              <a:rPr lang="pt-BR" sz="3200" dirty="0">
                <a:solidFill>
                  <a:schemeClr val="bg1"/>
                </a:solidFill>
              </a:rPr>
            </a:br>
            <a:endParaRPr lang="pt-BR" sz="3200" dirty="0">
              <a:solidFill>
                <a:schemeClr val="bg1"/>
              </a:solidFill>
              <a:latin typeface="+mj-lt"/>
            </a:endParaRPr>
          </a:p>
        </p:txBody>
      </p:sp>
    </p:spTree>
    <p:extLst>
      <p:ext uri="{BB962C8B-B14F-4D97-AF65-F5344CB8AC3E}">
        <p14:creationId xmlns:p14="http://schemas.microsoft.com/office/powerpoint/2010/main" val="3267204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2068653"/>
            <a:ext cx="7599368" cy="1938992"/>
          </a:xfrm>
          <a:prstGeom prst="rect">
            <a:avLst/>
          </a:prstGeom>
          <a:noFill/>
        </p:spPr>
        <p:txBody>
          <a:bodyPr wrap="square" rtlCol="0">
            <a:spAutoFit/>
          </a:bodyPr>
          <a:lstStyle/>
          <a:p>
            <a:r>
              <a:rPr lang="pt-BR" sz="2400" b="0" dirty="0">
                <a:solidFill>
                  <a:srgbClr val="0D0D0D"/>
                </a:solidFill>
                <a:effectLst/>
                <a:highlight>
                  <a:srgbClr val="FFFFFF"/>
                </a:highlight>
              </a:rPr>
              <a:t>APIs REST</a:t>
            </a:r>
            <a:r>
              <a:rPr lang="pt-BR" sz="2400" b="0" i="0" dirty="0">
                <a:solidFill>
                  <a:srgbClr val="0D0D0D"/>
                </a:solidFill>
                <a:effectLst/>
                <a:highlight>
                  <a:srgbClr val="FFFFFF"/>
                </a:highlight>
              </a:rPr>
              <a:t> (Representational State Transfer) são como pontes que conectam diferentes sistemas na internet. Elas usam uma linguagem comum chamada HTTP para permitir essa comunicação de forma eficiente. Em termos simples, elas são como </a:t>
            </a: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APIs REST - CONCEITOS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5</a:t>
            </a:fld>
            <a:endParaRPr lang="pt-BR"/>
          </a:p>
        </p:txBody>
      </p:sp>
      <p:sp>
        <p:nvSpPr>
          <p:cNvPr id="13" name="componente_texto">
            <a:extLst>
              <a:ext uri="{FF2B5EF4-FFF2-40B4-BE49-F238E27FC236}">
                <a16:creationId xmlns:a16="http://schemas.microsoft.com/office/drawing/2014/main" id="{650B89B3-E2C6-601D-4E28-56B7EB4AA093}"/>
              </a:ext>
            </a:extLst>
          </p:cNvPr>
          <p:cNvSpPr txBox="1"/>
          <p:nvPr/>
        </p:nvSpPr>
        <p:spPr>
          <a:xfrm>
            <a:off x="904552" y="5026885"/>
            <a:ext cx="7599368" cy="6370975"/>
          </a:xfrm>
          <a:prstGeom prst="rect">
            <a:avLst/>
          </a:prstGeom>
          <a:noFill/>
        </p:spPr>
        <p:txBody>
          <a:bodyPr wrap="square" rtlCol="0">
            <a:spAutoFit/>
          </a:bodyPr>
          <a:lstStyle/>
          <a:p>
            <a:pPr algn="l"/>
            <a:r>
              <a:rPr lang="pt-BR" sz="2400" b="0" i="0" dirty="0">
                <a:solidFill>
                  <a:srgbClr val="0D0D0D"/>
                </a:solidFill>
                <a:effectLst/>
                <a:highlight>
                  <a:srgbClr val="FFFFFF"/>
                </a:highlight>
                <a:latin typeface="Söhne"/>
              </a:rPr>
              <a:t>Vamos imaginar um cenário simples para ilustrar como uma API funciona na prática. </a:t>
            </a:r>
            <a:r>
              <a:rPr lang="pt-BR" sz="2400" dirty="0">
                <a:solidFill>
                  <a:srgbClr val="0D0D0D"/>
                </a:solidFill>
                <a:highlight>
                  <a:srgbClr val="FFFFFF"/>
                </a:highlight>
                <a:latin typeface="Söhne"/>
              </a:rPr>
              <a:t>Imagine que você </a:t>
            </a:r>
            <a:r>
              <a:rPr lang="pt-BR" sz="2400" b="0" i="0" dirty="0">
                <a:solidFill>
                  <a:srgbClr val="0D0D0D"/>
                </a:solidFill>
                <a:effectLst/>
                <a:highlight>
                  <a:srgbClr val="FFFFFF"/>
                </a:highlight>
                <a:latin typeface="Söhne"/>
              </a:rPr>
              <a:t>está usando um aplicativo de previsão do tempo em seu smartphone para verificar o clima em sua cidade. O fluxo de mensagens nesse caso é o seguinte:</a:t>
            </a:r>
          </a:p>
          <a:p>
            <a:pPr marL="342900" indent="-342900" algn="l">
              <a:buFont typeface="Wingdings" panose="05000000000000000000" pitchFamily="2" charset="2"/>
              <a:buChar char="Ø"/>
            </a:pPr>
            <a:r>
              <a:rPr lang="pt-BR" sz="2400" b="0" i="0" dirty="0">
                <a:solidFill>
                  <a:srgbClr val="0D0D0D"/>
                </a:solidFill>
                <a:effectLst/>
                <a:highlight>
                  <a:srgbClr val="FFFFFF"/>
                </a:highlight>
                <a:latin typeface="Söhne"/>
              </a:rPr>
              <a:t>Quando você abre o aplicativo e solicita a previsão do tempo, ele envia uma solicitação ao servidor onde estão armazenados os dados meteorológicos;</a:t>
            </a:r>
            <a:endParaRPr lang="pt-BR" sz="2400" dirty="0">
              <a:solidFill>
                <a:srgbClr val="0D0D0D"/>
              </a:solidFill>
              <a:highlight>
                <a:srgbClr val="FFFFFF"/>
              </a:highlight>
              <a:latin typeface="Söhne"/>
            </a:endParaRPr>
          </a:p>
          <a:p>
            <a:pPr marL="342900" indent="-342900" algn="l">
              <a:buFont typeface="Wingdings" panose="05000000000000000000" pitchFamily="2" charset="2"/>
              <a:buChar char="Ø"/>
            </a:pPr>
            <a:r>
              <a:rPr lang="pt-BR" sz="2400" b="0" i="0" dirty="0">
                <a:solidFill>
                  <a:srgbClr val="0D0D0D"/>
                </a:solidFill>
                <a:effectLst/>
                <a:highlight>
                  <a:srgbClr val="FFFFFF"/>
                </a:highlight>
                <a:latin typeface="Söhne"/>
              </a:rPr>
              <a:t>O servidor possui uma API de previsão do tempo que permite que outros aplicativos acessem seus dados meteorológicos. </a:t>
            </a:r>
          </a:p>
          <a:p>
            <a:pPr marL="342900" indent="-342900" algn="l">
              <a:buFont typeface="Wingdings" panose="05000000000000000000" pitchFamily="2" charset="2"/>
              <a:buChar char="Ø"/>
            </a:pPr>
            <a:r>
              <a:rPr lang="pt-BR" sz="2400" b="0" i="0" dirty="0">
                <a:solidFill>
                  <a:srgbClr val="0D0D0D"/>
                </a:solidFill>
                <a:effectLst/>
                <a:highlight>
                  <a:srgbClr val="FFFFFF"/>
                </a:highlight>
                <a:latin typeface="Söhne"/>
              </a:rPr>
              <a:t>A API processa a solicitação e retorna os dados meteorológicos atualizados para o aplicativo.</a:t>
            </a:r>
          </a:p>
          <a:p>
            <a:pPr marL="342900" indent="-342900" algn="l">
              <a:buFont typeface="Wingdings" panose="05000000000000000000" pitchFamily="2" charset="2"/>
              <a:buChar char="Ø"/>
            </a:pPr>
            <a:r>
              <a:rPr lang="pt-BR" sz="2400" b="0" i="0" dirty="0">
                <a:solidFill>
                  <a:srgbClr val="0D0D0D"/>
                </a:solidFill>
                <a:effectLst/>
                <a:highlight>
                  <a:srgbClr val="FFFFFF"/>
                </a:highlight>
                <a:latin typeface="Söhne"/>
              </a:rPr>
              <a:t>O aplicativo recebe os dados da API e os exibe na tela para que você possa ver a previsão do tempo atualizada.</a:t>
            </a:r>
          </a:p>
          <a:p>
            <a:endParaRPr lang="pt-BR" sz="2400" b="0" i="0" dirty="0">
              <a:solidFill>
                <a:srgbClr val="0D0D0D"/>
              </a:solidFill>
              <a:effectLst/>
              <a:highlight>
                <a:srgbClr val="FFFFFF"/>
              </a:highlight>
            </a:endParaRPr>
          </a:p>
          <a:p>
            <a:endParaRPr lang="pt-BR" sz="2400" b="0" i="0" dirty="0">
              <a:solidFill>
                <a:srgbClr val="0D0D0D"/>
              </a:solidFill>
              <a:effectLst/>
              <a:highlight>
                <a:srgbClr val="FFFFFF"/>
              </a:highlight>
            </a:endParaRPr>
          </a:p>
        </p:txBody>
      </p:sp>
      <p:sp>
        <p:nvSpPr>
          <p:cNvPr id="14" name="TextBox 13">
            <a:extLst>
              <a:ext uri="{FF2B5EF4-FFF2-40B4-BE49-F238E27FC236}">
                <a16:creationId xmlns:a16="http://schemas.microsoft.com/office/drawing/2014/main" id="{A7825B07-1E45-736E-2C25-FDDEE95677B9}"/>
              </a:ext>
            </a:extLst>
          </p:cNvPr>
          <p:cNvSpPr txBox="1"/>
          <p:nvPr/>
        </p:nvSpPr>
        <p:spPr>
          <a:xfrm>
            <a:off x="904552" y="4059936"/>
            <a:ext cx="7599368" cy="830997"/>
          </a:xfrm>
          <a:prstGeom prst="rect">
            <a:avLst/>
          </a:prstGeom>
          <a:solidFill>
            <a:srgbClr val="04909A"/>
          </a:solidFill>
        </p:spPr>
        <p:txBody>
          <a:bodyPr wrap="square" rtlCol="0">
            <a:spAutoFit/>
          </a:bodyPr>
          <a:lstStyle/>
          <a:p>
            <a:r>
              <a:rPr lang="pt-BR" sz="2400" b="1" dirty="0">
                <a:solidFill>
                  <a:schemeClr val="bg1"/>
                </a:solidFill>
              </a:rPr>
              <a:t>mensageiros que entregam suas solicitações de um lugar para outro na web.</a:t>
            </a:r>
          </a:p>
        </p:txBody>
      </p:sp>
    </p:spTree>
    <p:extLst>
      <p:ext uri="{BB962C8B-B14F-4D97-AF65-F5344CB8AC3E}">
        <p14:creationId xmlns:p14="http://schemas.microsoft.com/office/powerpoint/2010/main" val="52695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2745309"/>
            <a:ext cx="7599368" cy="1200329"/>
          </a:xfrm>
          <a:prstGeom prst="rect">
            <a:avLst/>
          </a:prstGeom>
          <a:noFill/>
        </p:spPr>
        <p:txBody>
          <a:bodyPr wrap="square" rtlCol="0">
            <a:spAutoFit/>
          </a:bodyPr>
          <a:lstStyle/>
          <a:p>
            <a:pPr algn="l"/>
            <a:r>
              <a:rPr lang="pt-BR" sz="2400" b="1" i="0" dirty="0">
                <a:solidFill>
                  <a:srgbClr val="0D0D0D"/>
                </a:solidFill>
                <a:effectLst/>
                <a:highlight>
                  <a:srgbClr val="FFFFFF"/>
                </a:highlight>
              </a:rPr>
              <a:t>ENDPOINTS</a:t>
            </a:r>
            <a:r>
              <a:rPr lang="pt-BR" sz="2000" b="0" i="0" dirty="0">
                <a:solidFill>
                  <a:srgbClr val="0D0D0D"/>
                </a:solidFill>
                <a:effectLst/>
                <a:highlight>
                  <a:srgbClr val="FFFFFF"/>
                </a:highlight>
              </a:rPr>
              <a:t> </a:t>
            </a:r>
          </a:p>
          <a:p>
            <a:pPr algn="l"/>
            <a:r>
              <a:rPr lang="pt-BR" sz="2400" b="0" i="0" dirty="0">
                <a:solidFill>
                  <a:srgbClr val="0D0D0D"/>
                </a:solidFill>
                <a:effectLst/>
                <a:highlight>
                  <a:srgbClr val="FFFFFF"/>
                </a:highlight>
              </a:rPr>
              <a:t>São como endereços da internet que apontam para diferentes informações. </a:t>
            </a: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APIs REST - CONCEITOS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6</a:t>
            </a:fld>
            <a:endParaRPr lang="pt-BR"/>
          </a:p>
        </p:txBody>
      </p:sp>
      <p:sp>
        <p:nvSpPr>
          <p:cNvPr id="13" name="componente_texto">
            <a:extLst>
              <a:ext uri="{FF2B5EF4-FFF2-40B4-BE49-F238E27FC236}">
                <a16:creationId xmlns:a16="http://schemas.microsoft.com/office/drawing/2014/main" id="{650B89B3-E2C6-601D-4E28-56B7EB4AA093}"/>
              </a:ext>
            </a:extLst>
          </p:cNvPr>
          <p:cNvSpPr txBox="1"/>
          <p:nvPr/>
        </p:nvSpPr>
        <p:spPr>
          <a:xfrm>
            <a:off x="904552" y="5026885"/>
            <a:ext cx="7599368" cy="4524315"/>
          </a:xfrm>
          <a:prstGeom prst="rect">
            <a:avLst/>
          </a:prstGeom>
          <a:noFill/>
        </p:spPr>
        <p:txBody>
          <a:bodyPr wrap="square" rtlCol="0">
            <a:spAutoFit/>
          </a:bodyPr>
          <a:lstStyle/>
          <a:p>
            <a:pPr algn="l"/>
            <a:r>
              <a:rPr lang="pt-BR" sz="2400" b="0" i="0" dirty="0">
                <a:solidFill>
                  <a:srgbClr val="0D0D0D"/>
                </a:solidFill>
                <a:effectLst/>
                <a:highlight>
                  <a:srgbClr val="FFFFFF"/>
                </a:highlight>
              </a:rPr>
              <a:t>Por exemplo, no nosso exemplo de aplicação de previsão do tempo alguns endpoints típicos poderiam ser:</a:t>
            </a:r>
          </a:p>
          <a:p>
            <a:pPr marL="457200" indent="-457200" algn="l">
              <a:buFont typeface="Wingdings" panose="05000000000000000000" pitchFamily="2" charset="2"/>
              <a:buChar char="Ø"/>
            </a:pPr>
            <a:r>
              <a:rPr lang="pt-BR" sz="2400" b="0" i="0" dirty="0">
                <a:solidFill>
                  <a:srgbClr val="0D0D0D"/>
                </a:solidFill>
                <a:effectLst/>
                <a:highlight>
                  <a:srgbClr val="FFFFFF"/>
                </a:highlight>
              </a:rPr>
              <a:t>/weather/current: fornece informações sobre as condições meteorológicas atuais, como temperatura, umidade, velocidade do vento, etc.</a:t>
            </a:r>
          </a:p>
          <a:p>
            <a:pPr marL="457200" indent="-457200" algn="l">
              <a:buFont typeface="Wingdings" panose="05000000000000000000" pitchFamily="2" charset="2"/>
              <a:buChar char="Ø"/>
            </a:pPr>
            <a:r>
              <a:rPr lang="pt-BR" sz="2400" b="0" i="0" dirty="0">
                <a:solidFill>
                  <a:srgbClr val="0D0D0D"/>
                </a:solidFill>
                <a:effectLst/>
                <a:highlight>
                  <a:srgbClr val="FFFFFF"/>
                </a:highlight>
              </a:rPr>
              <a:t>/weather/city/{city_name}: retorna a previsão do tempo para uma cidade específica, fornecendo informações sobre temperatura, umidade, e condições climáticas esperadas para aquela localidade.</a:t>
            </a:r>
          </a:p>
          <a:p>
            <a:pPr marL="457200" indent="-457200" algn="l">
              <a:buFont typeface="Wingdings" panose="05000000000000000000" pitchFamily="2" charset="2"/>
              <a:buChar char="Ø"/>
            </a:pPr>
            <a:r>
              <a:rPr lang="pt-BR" sz="2400" b="0" i="0" dirty="0">
                <a:solidFill>
                  <a:srgbClr val="0D0D0D"/>
                </a:solidFill>
                <a:effectLst/>
                <a:highlight>
                  <a:srgbClr val="FFFFFF"/>
                </a:highlight>
              </a:rPr>
              <a:t>/weather/alerts: retorna alertas meteorológicos ativos, como avisos de tempestades, tornados ou outras condições climáticas perigosas.</a:t>
            </a:r>
          </a:p>
        </p:txBody>
      </p:sp>
      <p:sp>
        <p:nvSpPr>
          <p:cNvPr id="14" name="TextBox 13">
            <a:extLst>
              <a:ext uri="{FF2B5EF4-FFF2-40B4-BE49-F238E27FC236}">
                <a16:creationId xmlns:a16="http://schemas.microsoft.com/office/drawing/2014/main" id="{A7825B07-1E45-736E-2C25-FDDEE95677B9}"/>
              </a:ext>
            </a:extLst>
          </p:cNvPr>
          <p:cNvSpPr txBox="1"/>
          <p:nvPr/>
        </p:nvSpPr>
        <p:spPr>
          <a:xfrm>
            <a:off x="904552" y="4059936"/>
            <a:ext cx="7599368" cy="830997"/>
          </a:xfrm>
          <a:prstGeom prst="rect">
            <a:avLst/>
          </a:prstGeom>
          <a:solidFill>
            <a:srgbClr val="04909A"/>
          </a:solidFill>
        </p:spPr>
        <p:txBody>
          <a:bodyPr wrap="square" rtlCol="0">
            <a:spAutoFit/>
          </a:bodyPr>
          <a:lstStyle/>
          <a:p>
            <a:r>
              <a:rPr lang="pt-BR" sz="2400" b="1" dirty="0">
                <a:solidFill>
                  <a:schemeClr val="bg1"/>
                </a:solidFill>
              </a:rPr>
              <a:t>Cada endpoint representa um tipo específico de informação na API.</a:t>
            </a:r>
          </a:p>
        </p:txBody>
      </p:sp>
      <p:sp>
        <p:nvSpPr>
          <p:cNvPr id="6" name="componente_titulo">
            <a:extLst>
              <a:ext uri="{FF2B5EF4-FFF2-40B4-BE49-F238E27FC236}">
                <a16:creationId xmlns:a16="http://schemas.microsoft.com/office/drawing/2014/main" id="{1C8F5E09-D03B-15E9-29BC-98BC7D6AF2A7}"/>
              </a:ext>
            </a:extLst>
          </p:cNvPr>
          <p:cNvSpPr txBox="1"/>
          <p:nvPr/>
        </p:nvSpPr>
        <p:spPr>
          <a:xfrm>
            <a:off x="904552" y="1729327"/>
            <a:ext cx="6520377" cy="584775"/>
          </a:xfrm>
          <a:prstGeom prst="rect">
            <a:avLst/>
          </a:prstGeom>
          <a:noFill/>
        </p:spPr>
        <p:txBody>
          <a:bodyPr wrap="square" rtlCol="0">
            <a:spAutoFit/>
          </a:bodyPr>
          <a:lstStyle/>
          <a:p>
            <a:r>
              <a:rPr lang="pt-BR" sz="3200" dirty="0"/>
              <a:t>PRINCIPAIS CONCEITOS</a:t>
            </a:r>
            <a:endParaRPr lang="pt-BR" sz="3200" dirty="0">
              <a:latin typeface="+mj-lt"/>
            </a:endParaRPr>
          </a:p>
        </p:txBody>
      </p:sp>
    </p:spTree>
    <p:extLst>
      <p:ext uri="{BB962C8B-B14F-4D97-AF65-F5344CB8AC3E}">
        <p14:creationId xmlns:p14="http://schemas.microsoft.com/office/powerpoint/2010/main" val="227169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2745309"/>
            <a:ext cx="7599368" cy="461665"/>
          </a:xfrm>
          <a:prstGeom prst="rect">
            <a:avLst/>
          </a:prstGeom>
          <a:noFill/>
        </p:spPr>
        <p:txBody>
          <a:bodyPr wrap="square" rtlCol="0">
            <a:spAutoFit/>
          </a:bodyPr>
          <a:lstStyle/>
          <a:p>
            <a:r>
              <a:rPr lang="pt-BR" sz="2400" b="1" i="0" dirty="0">
                <a:solidFill>
                  <a:srgbClr val="0D0D0D"/>
                </a:solidFill>
                <a:effectLst/>
                <a:highlight>
                  <a:srgbClr val="FFFFFF"/>
                </a:highlight>
              </a:rPr>
              <a:t>MÉTODOS HTTP</a:t>
            </a:r>
            <a:endParaRPr lang="pt-BR" sz="2400" b="0" i="0" dirty="0">
              <a:solidFill>
                <a:srgbClr val="0D0D0D"/>
              </a:solidFill>
              <a:effectLst/>
              <a:highlight>
                <a:srgbClr val="FFFFFF"/>
              </a:highlight>
            </a:endParaRP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APIs REST - CONCEITOS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7</a:t>
            </a:fld>
            <a:endParaRPr lang="pt-BR"/>
          </a:p>
        </p:txBody>
      </p:sp>
      <p:sp>
        <p:nvSpPr>
          <p:cNvPr id="13" name="componente_texto">
            <a:extLst>
              <a:ext uri="{FF2B5EF4-FFF2-40B4-BE49-F238E27FC236}">
                <a16:creationId xmlns:a16="http://schemas.microsoft.com/office/drawing/2014/main" id="{650B89B3-E2C6-601D-4E28-56B7EB4AA093}"/>
              </a:ext>
            </a:extLst>
          </p:cNvPr>
          <p:cNvSpPr txBox="1"/>
          <p:nvPr/>
        </p:nvSpPr>
        <p:spPr>
          <a:xfrm>
            <a:off x="904552" y="4331941"/>
            <a:ext cx="7599368" cy="7109639"/>
          </a:xfrm>
          <a:prstGeom prst="rect">
            <a:avLst/>
          </a:prstGeom>
          <a:noFill/>
        </p:spPr>
        <p:txBody>
          <a:bodyPr wrap="square" rtlCol="0">
            <a:spAutoFit/>
          </a:bodyPr>
          <a:lstStyle/>
          <a:p>
            <a:pPr algn="l"/>
            <a:r>
              <a:rPr lang="pt-BR" sz="2400" b="0" i="0" dirty="0">
                <a:solidFill>
                  <a:srgbClr val="0D0D0D"/>
                </a:solidFill>
                <a:effectLst/>
                <a:highlight>
                  <a:srgbClr val="FFFFFF"/>
                </a:highlight>
              </a:rPr>
              <a:t>Os métodos mais comuns são:</a:t>
            </a:r>
          </a:p>
          <a:p>
            <a:pPr marL="742950" lvl="1" indent="-285750" algn="l">
              <a:buFont typeface="Arial" panose="020B0604020202020204" pitchFamily="34" charset="0"/>
              <a:buChar char="•"/>
            </a:pPr>
            <a:r>
              <a:rPr lang="pt-BR" sz="2400" b="1" i="0" dirty="0">
                <a:solidFill>
                  <a:srgbClr val="0D0D0D"/>
                </a:solidFill>
                <a:effectLst/>
                <a:highlight>
                  <a:srgbClr val="FFFFFF"/>
                </a:highlight>
              </a:rPr>
              <a:t>GET:</a:t>
            </a:r>
            <a:r>
              <a:rPr lang="pt-BR" sz="2400" b="0" i="0" dirty="0">
                <a:solidFill>
                  <a:srgbClr val="0D0D0D"/>
                </a:solidFill>
                <a:effectLst/>
                <a:highlight>
                  <a:srgbClr val="FFFFFF"/>
                </a:highlight>
              </a:rPr>
              <a:t> usado para recuperar informações de um endpoint. Por exemplo: podemos usar GET no endpoint /weather/current para obter informações sobre as condições meteorológicas atuais..</a:t>
            </a:r>
          </a:p>
          <a:p>
            <a:pPr marL="742950" lvl="1" indent="-285750" algn="l">
              <a:buFont typeface="Arial" panose="020B0604020202020204" pitchFamily="34" charset="0"/>
              <a:buChar char="•"/>
            </a:pPr>
            <a:r>
              <a:rPr lang="pt-BR" sz="2400" b="1" i="0" dirty="0">
                <a:solidFill>
                  <a:srgbClr val="0D0D0D"/>
                </a:solidFill>
                <a:effectLst/>
                <a:highlight>
                  <a:srgbClr val="FFFFFF"/>
                </a:highlight>
              </a:rPr>
              <a:t>POST:</a:t>
            </a:r>
            <a:r>
              <a:rPr lang="pt-BR" sz="2400" b="0" i="0" dirty="0">
                <a:solidFill>
                  <a:srgbClr val="0D0D0D"/>
                </a:solidFill>
                <a:effectLst/>
                <a:highlight>
                  <a:srgbClr val="FFFFFF"/>
                </a:highlight>
              </a:rPr>
              <a:t> usado para criar novos recursos em um endpoint. Podemos usar POST no endpoint /weather/alerts para adicionar um novo alerta meteorológico ao sistema.</a:t>
            </a:r>
          </a:p>
          <a:p>
            <a:pPr marL="742950" lvl="1" indent="-285750" algn="l">
              <a:buFont typeface="Arial" panose="020B0604020202020204" pitchFamily="34" charset="0"/>
              <a:buChar char="•"/>
            </a:pPr>
            <a:r>
              <a:rPr lang="pt-BR" sz="2400" b="1" i="0" dirty="0">
                <a:solidFill>
                  <a:srgbClr val="0D0D0D"/>
                </a:solidFill>
                <a:effectLst/>
                <a:highlight>
                  <a:srgbClr val="FFFFFF"/>
                </a:highlight>
              </a:rPr>
              <a:t>PUT:</a:t>
            </a:r>
            <a:r>
              <a:rPr lang="pt-BR" sz="2400" b="0" i="0" dirty="0">
                <a:solidFill>
                  <a:srgbClr val="0D0D0D"/>
                </a:solidFill>
                <a:effectLst/>
                <a:highlight>
                  <a:srgbClr val="FFFFFF"/>
                </a:highlight>
              </a:rPr>
              <a:t> usado para atualizar recursos existentes em um endpoint. </a:t>
            </a:r>
            <a:r>
              <a:rPr lang="pt-BR" sz="2400" dirty="0">
                <a:solidFill>
                  <a:srgbClr val="0D0D0D"/>
                </a:solidFill>
                <a:highlight>
                  <a:srgbClr val="FFFFFF"/>
                </a:highlight>
              </a:rPr>
              <a:t>A</a:t>
            </a:r>
            <a:r>
              <a:rPr lang="pt-BR" sz="2400" b="0" i="0" dirty="0">
                <a:solidFill>
                  <a:srgbClr val="0D0D0D"/>
                </a:solidFill>
                <a:effectLst/>
                <a:highlight>
                  <a:srgbClr val="FFFFFF"/>
                </a:highlight>
              </a:rPr>
              <a:t>o utilizar PUT no endpoint /weather/location/{latitude}/{longitude}, podemos atualizar as informações meteorológicas para uma determinada localização com base nas novas coordenadas geográficas fornecidas.</a:t>
            </a:r>
          </a:p>
          <a:p>
            <a:pPr marL="742950" lvl="1" indent="-285750" algn="l">
              <a:buFont typeface="Arial" panose="020B0604020202020204" pitchFamily="34" charset="0"/>
              <a:buChar char="•"/>
            </a:pPr>
            <a:r>
              <a:rPr lang="pt-BR" sz="2400" b="1" i="0" dirty="0">
                <a:solidFill>
                  <a:srgbClr val="0D0D0D"/>
                </a:solidFill>
                <a:effectLst/>
                <a:highlight>
                  <a:srgbClr val="FFFFFF"/>
                </a:highlight>
              </a:rPr>
              <a:t>DELETE:</a:t>
            </a:r>
            <a:r>
              <a:rPr lang="pt-BR" sz="2400" b="0" i="0" dirty="0">
                <a:solidFill>
                  <a:srgbClr val="0D0D0D"/>
                </a:solidFill>
                <a:effectLst/>
                <a:highlight>
                  <a:srgbClr val="FFFFFF"/>
                </a:highlight>
              </a:rPr>
              <a:t> usado para excluir recursos de um endpoint. Por exemplo, podemos usar DELETE no endpoint /weather/alerts/{alert_id} para remover um alerta meteorológico específico do sistema.</a:t>
            </a:r>
          </a:p>
        </p:txBody>
      </p:sp>
      <p:sp>
        <p:nvSpPr>
          <p:cNvPr id="14" name="TextBox 13">
            <a:extLst>
              <a:ext uri="{FF2B5EF4-FFF2-40B4-BE49-F238E27FC236}">
                <a16:creationId xmlns:a16="http://schemas.microsoft.com/office/drawing/2014/main" id="{A7825B07-1E45-736E-2C25-FDDEE95677B9}"/>
              </a:ext>
            </a:extLst>
          </p:cNvPr>
          <p:cNvSpPr txBox="1"/>
          <p:nvPr/>
        </p:nvSpPr>
        <p:spPr>
          <a:xfrm>
            <a:off x="904552" y="3438144"/>
            <a:ext cx="7599368" cy="830997"/>
          </a:xfrm>
          <a:prstGeom prst="rect">
            <a:avLst/>
          </a:prstGeom>
          <a:solidFill>
            <a:srgbClr val="04909A"/>
          </a:solidFill>
        </p:spPr>
        <p:txBody>
          <a:bodyPr wrap="square" rtlCol="0">
            <a:spAutoFit/>
          </a:bodyPr>
          <a:lstStyle/>
          <a:p>
            <a:r>
              <a:rPr lang="pt-BR" sz="2400" b="1" dirty="0">
                <a:solidFill>
                  <a:schemeClr val="bg1"/>
                </a:solidFill>
              </a:rPr>
              <a:t>São as ações que podemos realizar em um determinado endpoint. </a:t>
            </a:r>
          </a:p>
        </p:txBody>
      </p:sp>
      <p:sp>
        <p:nvSpPr>
          <p:cNvPr id="6" name="componente_titulo">
            <a:extLst>
              <a:ext uri="{FF2B5EF4-FFF2-40B4-BE49-F238E27FC236}">
                <a16:creationId xmlns:a16="http://schemas.microsoft.com/office/drawing/2014/main" id="{1C8F5E09-D03B-15E9-29BC-98BC7D6AF2A7}"/>
              </a:ext>
            </a:extLst>
          </p:cNvPr>
          <p:cNvSpPr txBox="1"/>
          <p:nvPr/>
        </p:nvSpPr>
        <p:spPr>
          <a:xfrm>
            <a:off x="904552" y="1729327"/>
            <a:ext cx="6520377" cy="584775"/>
          </a:xfrm>
          <a:prstGeom prst="rect">
            <a:avLst/>
          </a:prstGeom>
          <a:noFill/>
        </p:spPr>
        <p:txBody>
          <a:bodyPr wrap="square" rtlCol="0">
            <a:spAutoFit/>
          </a:bodyPr>
          <a:lstStyle/>
          <a:p>
            <a:r>
              <a:rPr lang="pt-BR" sz="3200" dirty="0"/>
              <a:t>PRINCIPAIS CONCEITOS</a:t>
            </a:r>
            <a:endParaRPr lang="pt-BR" sz="3200" dirty="0">
              <a:latin typeface="+mj-lt"/>
            </a:endParaRPr>
          </a:p>
        </p:txBody>
      </p:sp>
    </p:spTree>
    <p:extLst>
      <p:ext uri="{BB962C8B-B14F-4D97-AF65-F5344CB8AC3E}">
        <p14:creationId xmlns:p14="http://schemas.microsoft.com/office/powerpoint/2010/main" val="174990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2745309"/>
            <a:ext cx="7599368" cy="461665"/>
          </a:xfrm>
          <a:prstGeom prst="rect">
            <a:avLst/>
          </a:prstGeom>
          <a:noFill/>
        </p:spPr>
        <p:txBody>
          <a:bodyPr wrap="square" rtlCol="0">
            <a:spAutoFit/>
          </a:bodyPr>
          <a:lstStyle/>
          <a:p>
            <a:r>
              <a:rPr lang="pt-BR" sz="2400" b="1" i="0" dirty="0">
                <a:solidFill>
                  <a:srgbClr val="0D0D0D"/>
                </a:solidFill>
                <a:effectLst/>
                <a:highlight>
                  <a:srgbClr val="FFFFFF"/>
                </a:highlight>
              </a:rPr>
              <a:t>RESPOSTAS JSON</a:t>
            </a:r>
            <a:endParaRPr lang="pt-BR" sz="2400" b="0" i="0" dirty="0">
              <a:solidFill>
                <a:srgbClr val="0D0D0D"/>
              </a:solidFill>
              <a:effectLst/>
              <a:highlight>
                <a:srgbClr val="FFFFFF"/>
              </a:highlight>
            </a:endParaRP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APIs REST - CONCEITOS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8</a:t>
            </a:fld>
            <a:endParaRPr lang="pt-BR"/>
          </a:p>
        </p:txBody>
      </p:sp>
      <p:sp>
        <p:nvSpPr>
          <p:cNvPr id="13" name="componente_texto">
            <a:extLst>
              <a:ext uri="{FF2B5EF4-FFF2-40B4-BE49-F238E27FC236}">
                <a16:creationId xmlns:a16="http://schemas.microsoft.com/office/drawing/2014/main" id="{650B89B3-E2C6-601D-4E28-56B7EB4AA093}"/>
              </a:ext>
            </a:extLst>
          </p:cNvPr>
          <p:cNvSpPr txBox="1"/>
          <p:nvPr/>
        </p:nvSpPr>
        <p:spPr>
          <a:xfrm>
            <a:off x="904552" y="4331941"/>
            <a:ext cx="7599368" cy="2308324"/>
          </a:xfrm>
          <a:prstGeom prst="rect">
            <a:avLst/>
          </a:prstGeom>
          <a:noFill/>
        </p:spPr>
        <p:txBody>
          <a:bodyPr wrap="square" rtlCol="0">
            <a:spAutoFit/>
          </a:bodyPr>
          <a:lstStyle/>
          <a:p>
            <a:pPr algn="l"/>
            <a:r>
              <a:rPr lang="pt-BR" sz="2400" b="0" i="0" dirty="0">
                <a:solidFill>
                  <a:srgbClr val="0D0D0D"/>
                </a:solidFill>
                <a:effectLst/>
                <a:highlight>
                  <a:srgbClr val="FFFFFF"/>
                </a:highlight>
              </a:rPr>
              <a:t>Essas respostas são formatadas em JSON, que é um formato de texto simples e legível por humanos. Ele organiza os dados de uma forma que facilita a compreensão e manipulação pelos computadores.</a:t>
            </a:r>
          </a:p>
          <a:p>
            <a:pPr algn="l"/>
            <a:r>
              <a:rPr lang="pt-BR" sz="2400" b="0" i="0" dirty="0">
                <a:solidFill>
                  <a:srgbClr val="0D0D0D"/>
                </a:solidFill>
                <a:effectLst/>
                <a:highlight>
                  <a:srgbClr val="FFFFFF"/>
                </a:highlight>
              </a:rPr>
              <a:t>Vamos ver como seria uma resposta em JSON contendo informações detalhadas sobre as condições meteorológicas.</a:t>
            </a:r>
          </a:p>
        </p:txBody>
      </p:sp>
      <p:sp>
        <p:nvSpPr>
          <p:cNvPr id="14" name="TextBox 13">
            <a:extLst>
              <a:ext uri="{FF2B5EF4-FFF2-40B4-BE49-F238E27FC236}">
                <a16:creationId xmlns:a16="http://schemas.microsoft.com/office/drawing/2014/main" id="{A7825B07-1E45-736E-2C25-FDDEE95677B9}"/>
              </a:ext>
            </a:extLst>
          </p:cNvPr>
          <p:cNvSpPr txBox="1"/>
          <p:nvPr/>
        </p:nvSpPr>
        <p:spPr>
          <a:xfrm>
            <a:off x="904552" y="3438144"/>
            <a:ext cx="7599368" cy="830997"/>
          </a:xfrm>
          <a:prstGeom prst="rect">
            <a:avLst/>
          </a:prstGeom>
          <a:solidFill>
            <a:srgbClr val="04909A"/>
          </a:solidFill>
        </p:spPr>
        <p:txBody>
          <a:bodyPr wrap="square" rtlCol="0">
            <a:spAutoFit/>
          </a:bodyPr>
          <a:lstStyle/>
          <a:p>
            <a:r>
              <a:rPr lang="pt-BR" sz="2400" b="1" dirty="0">
                <a:solidFill>
                  <a:schemeClr val="bg1"/>
                </a:solidFill>
              </a:rPr>
              <a:t>São as mensagens que recebemos de volta quando fazemos uma solicitação a um endpoint</a:t>
            </a:r>
          </a:p>
        </p:txBody>
      </p:sp>
      <p:sp>
        <p:nvSpPr>
          <p:cNvPr id="6" name="componente_titulo">
            <a:extLst>
              <a:ext uri="{FF2B5EF4-FFF2-40B4-BE49-F238E27FC236}">
                <a16:creationId xmlns:a16="http://schemas.microsoft.com/office/drawing/2014/main" id="{1C8F5E09-D03B-15E9-29BC-98BC7D6AF2A7}"/>
              </a:ext>
            </a:extLst>
          </p:cNvPr>
          <p:cNvSpPr txBox="1"/>
          <p:nvPr/>
        </p:nvSpPr>
        <p:spPr>
          <a:xfrm>
            <a:off x="904552" y="1729327"/>
            <a:ext cx="6520377" cy="584775"/>
          </a:xfrm>
          <a:prstGeom prst="rect">
            <a:avLst/>
          </a:prstGeom>
          <a:noFill/>
        </p:spPr>
        <p:txBody>
          <a:bodyPr wrap="square" rtlCol="0">
            <a:spAutoFit/>
          </a:bodyPr>
          <a:lstStyle/>
          <a:p>
            <a:r>
              <a:rPr lang="pt-BR" sz="3200" dirty="0"/>
              <a:t>PRINCIPAIS CONCEITOS</a:t>
            </a:r>
            <a:endParaRPr lang="pt-BR" sz="3200" dirty="0">
              <a:latin typeface="+mj-lt"/>
            </a:endParaRPr>
          </a:p>
        </p:txBody>
      </p:sp>
      <p:pic>
        <p:nvPicPr>
          <p:cNvPr id="19" name="Picture 18">
            <a:extLst>
              <a:ext uri="{FF2B5EF4-FFF2-40B4-BE49-F238E27FC236}">
                <a16:creationId xmlns:a16="http://schemas.microsoft.com/office/drawing/2014/main" id="{0291A4A3-D792-EB94-AEA6-0D63BFCBF177}"/>
              </a:ext>
            </a:extLst>
          </p:cNvPr>
          <p:cNvPicPr>
            <a:picLocks noChangeAspect="1"/>
          </p:cNvPicPr>
          <p:nvPr/>
        </p:nvPicPr>
        <p:blipFill>
          <a:blip r:embed="rId2"/>
          <a:stretch>
            <a:fillRect/>
          </a:stretch>
        </p:blipFill>
        <p:spPr>
          <a:xfrm>
            <a:off x="1866139" y="6703065"/>
            <a:ext cx="5868921" cy="5154342"/>
          </a:xfrm>
          <a:prstGeom prst="rect">
            <a:avLst/>
          </a:prstGeom>
        </p:spPr>
      </p:pic>
    </p:spTree>
    <p:extLst>
      <p:ext uri="{BB962C8B-B14F-4D97-AF65-F5344CB8AC3E}">
        <p14:creationId xmlns:p14="http://schemas.microsoft.com/office/powerpoint/2010/main" val="414868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mponente_texto">
            <a:extLst>
              <a:ext uri="{FF2B5EF4-FFF2-40B4-BE49-F238E27FC236}">
                <a16:creationId xmlns:a16="http://schemas.microsoft.com/office/drawing/2014/main" id="{D40F604C-A436-D87D-6913-0972026950E7}"/>
              </a:ext>
            </a:extLst>
          </p:cNvPr>
          <p:cNvSpPr txBox="1"/>
          <p:nvPr/>
        </p:nvSpPr>
        <p:spPr>
          <a:xfrm>
            <a:off x="904552" y="2745309"/>
            <a:ext cx="7599368" cy="830997"/>
          </a:xfrm>
          <a:prstGeom prst="rect">
            <a:avLst/>
          </a:prstGeom>
          <a:noFill/>
        </p:spPr>
        <p:txBody>
          <a:bodyPr wrap="square" rtlCol="0">
            <a:spAutoFit/>
          </a:bodyPr>
          <a:lstStyle/>
          <a:p>
            <a:pPr algn="l"/>
            <a:r>
              <a:rPr lang="pt-BR" sz="2400" i="0" dirty="0">
                <a:solidFill>
                  <a:srgbClr val="0D0D0D"/>
                </a:solidFill>
                <a:effectLst/>
                <a:highlight>
                  <a:srgbClr val="FFFFFF"/>
                </a:highlight>
              </a:rPr>
              <a:t>Agora vamos trocar de cenário: em vez de previsão do tempo, mergulharemos no fascinante mundo de Star Wars! </a:t>
            </a:r>
          </a:p>
        </p:txBody>
      </p:sp>
      <p:sp>
        <p:nvSpPr>
          <p:cNvPr id="5" name="componente_subtitulo">
            <a:extLst>
              <a:ext uri="{FF2B5EF4-FFF2-40B4-BE49-F238E27FC236}">
                <a16:creationId xmlns:a16="http://schemas.microsoft.com/office/drawing/2014/main" id="{B0C234D7-5487-F7CD-A4E7-9511EF38929A}"/>
              </a:ext>
            </a:extLst>
          </p:cNvPr>
          <p:cNvSpPr txBox="1"/>
          <p:nvPr/>
        </p:nvSpPr>
        <p:spPr>
          <a:xfrm>
            <a:off x="904552" y="800970"/>
            <a:ext cx="6300921" cy="707886"/>
          </a:xfrm>
          <a:prstGeom prst="rect">
            <a:avLst/>
          </a:prstGeom>
          <a:noFill/>
        </p:spPr>
        <p:txBody>
          <a:bodyPr wrap="square" rtlCol="0">
            <a:spAutoFit/>
          </a:bodyPr>
          <a:lstStyle/>
          <a:p>
            <a:r>
              <a:rPr lang="pt-BR" sz="4000" dirty="0">
                <a:latin typeface="Impact" panose="020B0806030902050204" pitchFamily="34" charset="0"/>
              </a:rPr>
              <a:t>APIs REST - CONCEITOS</a:t>
            </a:r>
          </a:p>
        </p:txBody>
      </p:sp>
      <p:sp>
        <p:nvSpPr>
          <p:cNvPr id="7" name="Rectangle 6">
            <a:extLst>
              <a:ext uri="{FF2B5EF4-FFF2-40B4-BE49-F238E27FC236}">
                <a16:creationId xmlns:a16="http://schemas.microsoft.com/office/drawing/2014/main" id="{45EACCD4-E782-EEA0-AD22-B6423ADCB941}"/>
              </a:ext>
            </a:extLst>
          </p:cNvPr>
          <p:cNvSpPr/>
          <p:nvPr/>
        </p:nvSpPr>
        <p:spPr>
          <a:xfrm>
            <a:off x="776535" y="19359"/>
            <a:ext cx="144000" cy="1440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Footer Placeholder 1">
            <a:extLst>
              <a:ext uri="{FF2B5EF4-FFF2-40B4-BE49-F238E27FC236}">
                <a16:creationId xmlns:a16="http://schemas.microsoft.com/office/drawing/2014/main" id="{BB3D7078-A420-F2B9-3E33-9700F1127F29}"/>
              </a:ext>
            </a:extLst>
          </p:cNvPr>
          <p:cNvSpPr>
            <a:spLocks noGrp="1"/>
          </p:cNvSpPr>
          <p:nvPr>
            <p:ph type="ftr" sz="quarter" idx="11"/>
          </p:nvPr>
        </p:nvSpPr>
        <p:spPr/>
        <p:txBody>
          <a:bodyPr/>
          <a:lstStyle/>
          <a:p>
            <a:r>
              <a:rPr lang="pt-BR"/>
              <a:t>APIs REST com OutSystems: o guia definitivo Eduardo Freitas</a:t>
            </a:r>
          </a:p>
        </p:txBody>
      </p:sp>
      <p:sp>
        <p:nvSpPr>
          <p:cNvPr id="3" name="Slide Number Placeholder 2">
            <a:extLst>
              <a:ext uri="{FF2B5EF4-FFF2-40B4-BE49-F238E27FC236}">
                <a16:creationId xmlns:a16="http://schemas.microsoft.com/office/drawing/2014/main" id="{26F84B23-75CE-FA6B-8606-8FEABE077764}"/>
              </a:ext>
            </a:extLst>
          </p:cNvPr>
          <p:cNvSpPr>
            <a:spLocks noGrp="1"/>
          </p:cNvSpPr>
          <p:nvPr>
            <p:ph type="sldNum" sz="quarter" idx="12"/>
          </p:nvPr>
        </p:nvSpPr>
        <p:spPr/>
        <p:txBody>
          <a:bodyPr/>
          <a:lstStyle/>
          <a:p>
            <a:fld id="{04F8ABFF-6CF9-4D17-822C-CC607973C9F7}" type="slidenum">
              <a:rPr lang="pt-BR" smtClean="0"/>
              <a:t>9</a:t>
            </a:fld>
            <a:endParaRPr lang="pt-BR"/>
          </a:p>
        </p:txBody>
      </p:sp>
      <p:sp>
        <p:nvSpPr>
          <p:cNvPr id="13" name="componente_texto">
            <a:extLst>
              <a:ext uri="{FF2B5EF4-FFF2-40B4-BE49-F238E27FC236}">
                <a16:creationId xmlns:a16="http://schemas.microsoft.com/office/drawing/2014/main" id="{650B89B3-E2C6-601D-4E28-56B7EB4AA093}"/>
              </a:ext>
            </a:extLst>
          </p:cNvPr>
          <p:cNvSpPr txBox="1"/>
          <p:nvPr/>
        </p:nvSpPr>
        <p:spPr>
          <a:xfrm>
            <a:off x="904552" y="4807429"/>
            <a:ext cx="7599368" cy="1938992"/>
          </a:xfrm>
          <a:prstGeom prst="rect">
            <a:avLst/>
          </a:prstGeom>
          <a:noFill/>
        </p:spPr>
        <p:txBody>
          <a:bodyPr wrap="square" rtlCol="0">
            <a:spAutoFit/>
          </a:bodyPr>
          <a:lstStyle/>
          <a:p>
            <a:pPr algn="l"/>
            <a:r>
              <a:rPr lang="pt-BR" sz="2400" b="0" i="0" dirty="0">
                <a:solidFill>
                  <a:srgbClr val="0D0D0D"/>
                </a:solidFill>
                <a:effectLst/>
                <a:highlight>
                  <a:srgbClr val="FFFFFF"/>
                </a:highlight>
                <a:latin typeface="Söhne"/>
              </a:rPr>
              <a:t>Para isso, vamos acessar a SWAPI, uma api pública que fornece informações sobre Star Wars:</a:t>
            </a: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A</a:t>
            </a:r>
            <a:r>
              <a:rPr lang="pt-BR" sz="2400" b="0" i="0" dirty="0">
                <a:solidFill>
                  <a:srgbClr val="0D0D0D"/>
                </a:solidFill>
                <a:effectLst/>
                <a:highlight>
                  <a:srgbClr val="FFFFFF"/>
                </a:highlight>
                <a:latin typeface="Söhne"/>
              </a:rPr>
              <a:t>cesse o site da SWAPI em </a:t>
            </a:r>
            <a:r>
              <a:rPr lang="pt-BR" sz="2400" b="0" i="0" u="none" strike="noStrike" dirty="0">
                <a:effectLst/>
                <a:highlight>
                  <a:srgbClr val="FFFFFF"/>
                </a:highlight>
                <a:latin typeface="Söhne"/>
                <a:hlinkClick r:id="rId2"/>
              </a:rPr>
              <a:t>https://swapi.dev/</a:t>
            </a:r>
            <a:endParaRPr lang="pt-BR" sz="2400" b="0" i="0" u="none" strike="noStrike" dirty="0">
              <a:effectLst/>
              <a:highlight>
                <a:srgbClr val="FFFFFF"/>
              </a:highlight>
              <a:latin typeface="Söhne"/>
            </a:endParaRPr>
          </a:p>
          <a:p>
            <a:pPr marL="342900" indent="-342900" algn="l">
              <a:buFont typeface="Wingdings" panose="05000000000000000000" pitchFamily="2" charset="2"/>
              <a:buChar char="Ø"/>
            </a:pPr>
            <a:r>
              <a:rPr lang="pt-BR" sz="2400" dirty="0">
                <a:solidFill>
                  <a:srgbClr val="0D0D0D"/>
                </a:solidFill>
                <a:highlight>
                  <a:srgbClr val="FFFFFF"/>
                </a:highlight>
                <a:latin typeface="Söhne"/>
              </a:rPr>
              <a:t>Digite a palavra “people” na caixa de texto, clique em Request e veja a mágica acontecer:</a:t>
            </a:r>
          </a:p>
        </p:txBody>
      </p:sp>
      <p:sp>
        <p:nvSpPr>
          <p:cNvPr id="14" name="TextBox 13">
            <a:extLst>
              <a:ext uri="{FF2B5EF4-FFF2-40B4-BE49-F238E27FC236}">
                <a16:creationId xmlns:a16="http://schemas.microsoft.com/office/drawing/2014/main" id="{A7825B07-1E45-736E-2C25-FDDEE95677B9}"/>
              </a:ext>
            </a:extLst>
          </p:cNvPr>
          <p:cNvSpPr txBox="1"/>
          <p:nvPr/>
        </p:nvSpPr>
        <p:spPr>
          <a:xfrm>
            <a:off x="904552" y="3584448"/>
            <a:ext cx="7599368" cy="1200329"/>
          </a:xfrm>
          <a:prstGeom prst="rect">
            <a:avLst/>
          </a:prstGeom>
          <a:solidFill>
            <a:srgbClr val="04909A"/>
          </a:solidFill>
        </p:spPr>
        <p:txBody>
          <a:bodyPr wrap="square" rtlCol="0">
            <a:spAutoFit/>
          </a:bodyPr>
          <a:lstStyle/>
          <a:p>
            <a:r>
              <a:rPr lang="pt-BR" sz="2400" dirty="0">
                <a:solidFill>
                  <a:schemeClr val="bg1"/>
                </a:solidFill>
              </a:rPr>
              <a:t>Imagine que estamos desenvolvendo um aplicativo para fãs de Star Wars e queremos incorporar informações sobre os personagens da saga.</a:t>
            </a:r>
          </a:p>
        </p:txBody>
      </p:sp>
      <p:sp>
        <p:nvSpPr>
          <p:cNvPr id="6" name="componente_titulo">
            <a:extLst>
              <a:ext uri="{FF2B5EF4-FFF2-40B4-BE49-F238E27FC236}">
                <a16:creationId xmlns:a16="http://schemas.microsoft.com/office/drawing/2014/main" id="{1C8F5E09-D03B-15E9-29BC-98BC7D6AF2A7}"/>
              </a:ext>
            </a:extLst>
          </p:cNvPr>
          <p:cNvSpPr txBox="1"/>
          <p:nvPr/>
        </p:nvSpPr>
        <p:spPr>
          <a:xfrm>
            <a:off x="904552" y="1729327"/>
            <a:ext cx="6520377" cy="584775"/>
          </a:xfrm>
          <a:prstGeom prst="rect">
            <a:avLst/>
          </a:prstGeom>
          <a:noFill/>
        </p:spPr>
        <p:txBody>
          <a:bodyPr wrap="square" rtlCol="0">
            <a:spAutoFit/>
          </a:bodyPr>
          <a:lstStyle/>
          <a:p>
            <a:r>
              <a:rPr lang="pt-BR" sz="3200" dirty="0">
                <a:latin typeface="+mj-lt"/>
              </a:rPr>
              <a:t>EXEMPLO DE API</a:t>
            </a:r>
          </a:p>
        </p:txBody>
      </p:sp>
      <p:pic>
        <p:nvPicPr>
          <p:cNvPr id="11" name="Picture 10">
            <a:extLst>
              <a:ext uri="{FF2B5EF4-FFF2-40B4-BE49-F238E27FC236}">
                <a16:creationId xmlns:a16="http://schemas.microsoft.com/office/drawing/2014/main" id="{3395A95C-3F27-15DC-98F9-42F8F7149A2E}"/>
              </a:ext>
            </a:extLst>
          </p:cNvPr>
          <p:cNvPicPr>
            <a:picLocks noChangeAspect="1"/>
          </p:cNvPicPr>
          <p:nvPr/>
        </p:nvPicPr>
        <p:blipFill>
          <a:blip r:embed="rId3"/>
          <a:stretch>
            <a:fillRect/>
          </a:stretch>
        </p:blipFill>
        <p:spPr>
          <a:xfrm>
            <a:off x="219095" y="6769073"/>
            <a:ext cx="9098819" cy="4907041"/>
          </a:xfrm>
          <a:prstGeom prst="rect">
            <a:avLst/>
          </a:prstGeom>
        </p:spPr>
      </p:pic>
    </p:spTree>
    <p:extLst>
      <p:ext uri="{BB962C8B-B14F-4D97-AF65-F5344CB8AC3E}">
        <p14:creationId xmlns:p14="http://schemas.microsoft.com/office/powerpoint/2010/main" val="3141567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1484</TotalTime>
  <Words>1547</Words>
  <Application>Microsoft Office PowerPoint</Application>
  <PresentationFormat>A3 Paper (297x420 mm)</PresentationFormat>
  <Paragraphs>175</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Impact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Consumindo APIs REST em OutSystems</dc:title>
  <dc:subject>OutSystems; API; REST</dc:subject>
  <dc:creator>Eduardo Freitas</dc:creator>
  <cp:lastModifiedBy>Eduardo Freitas</cp:lastModifiedBy>
  <cp:revision>12</cp:revision>
  <dcterms:created xsi:type="dcterms:W3CDTF">2024-05-09T14:07:21Z</dcterms:created>
  <dcterms:modified xsi:type="dcterms:W3CDTF">2024-05-10T14:51:36Z</dcterms:modified>
</cp:coreProperties>
</file>